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294" r:id="rId3"/>
    <p:sldId id="257" r:id="rId4"/>
    <p:sldId id="259" r:id="rId5"/>
    <p:sldId id="260" r:id="rId6"/>
    <p:sldId id="261" r:id="rId7"/>
    <p:sldId id="262" r:id="rId8"/>
    <p:sldId id="291" r:id="rId9"/>
    <p:sldId id="295" r:id="rId10"/>
    <p:sldId id="264" r:id="rId11"/>
    <p:sldId id="296"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5" r:id="rId32"/>
    <p:sldId id="286" r:id="rId33"/>
    <p:sldId id="287" r:id="rId34"/>
    <p:sldId id="288" r:id="rId35"/>
    <p:sldId id="289" r:id="rId36"/>
    <p:sldId id="290" r:id="rId37"/>
    <p:sldId id="292" r:id="rId38"/>
    <p:sldId id="293" r:id="rId39"/>
    <p:sldId id="258" r:id="rId40"/>
  </p:sldIdLst>
  <p:sldSz cx="9144000" cy="6858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9343C52F-B661-426F-BA86-D181C032549B}" type="datetimeFigureOut">
              <a:rPr lang="en-AU" smtClean="0"/>
              <a:t>15/06/2012</a:t>
            </a:fld>
            <a:endParaRPr lang="en-AU"/>
          </a:p>
        </p:txBody>
      </p:sp>
      <p:sp>
        <p:nvSpPr>
          <p:cNvPr id="4" name="Slide Image Placeholder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575917D0-C985-4EE9-B498-141C30AC7BD9}" type="slidenum">
              <a:rPr lang="en-AU" smtClean="0"/>
              <a:t>‹#›</a:t>
            </a:fld>
            <a:endParaRPr lang="en-AU"/>
          </a:p>
        </p:txBody>
      </p:sp>
    </p:spTree>
    <p:extLst>
      <p:ext uri="{BB962C8B-B14F-4D97-AF65-F5344CB8AC3E}">
        <p14:creationId xmlns:p14="http://schemas.microsoft.com/office/powerpoint/2010/main" val="2181097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AU" smtClean="0"/>
              <a:t>As the report shows, the courts believe the best interests of a child can be met by spending time with a serial child sex offender parent.  There is a belief that there is no harm if an active sex act is not taking place.  The courts do not take any account of the child’s exposure to ‘grooming’ behaviour, nor the ability of offenders to molest children whilst being in the same room with other people.  Queensland teacher and former MP Bill D’Arcy would fondle his victims in front of the whole class with his actions concealed by his desk.</a:t>
            </a:r>
          </a:p>
        </p:txBody>
      </p:sp>
      <p:sp>
        <p:nvSpPr>
          <p:cNvPr id="4" name="Slide Number Placeholder 3"/>
          <p:cNvSpPr>
            <a:spLocks noGrp="1"/>
          </p:cNvSpPr>
          <p:nvPr>
            <p:ph type="sldNum" sz="quarter" idx="5"/>
          </p:nvPr>
        </p:nvSpPr>
        <p:spPr/>
        <p:txBody>
          <a:bodyPr/>
          <a:lstStyle/>
          <a:p>
            <a:pPr>
              <a:defRPr/>
            </a:pPr>
            <a:fld id="{A2CD0787-69B9-4BD8-9264-54FDBE1A83F2}" type="slidenum">
              <a:rPr lang="en-AU" smtClean="0"/>
              <a:pPr>
                <a:defRPr/>
              </a:pPr>
              <a:t>11</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91B173A0-C0B8-4D55-B65E-3CD60CD1A167}" type="datetimeFigureOut">
              <a:rPr lang="en-AU" smtClean="0"/>
              <a:pPr/>
              <a:t>15/06/2012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620E3D4-5AE9-4A6E-AD2E-AD46E129BB21}"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91B173A0-C0B8-4D55-B65E-3CD60CD1A167}" type="datetimeFigureOut">
              <a:rPr lang="en-AU" smtClean="0"/>
              <a:pPr/>
              <a:t>15/06/2012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620E3D4-5AE9-4A6E-AD2E-AD46E129BB21}"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91B173A0-C0B8-4D55-B65E-3CD60CD1A167}" type="datetimeFigureOut">
              <a:rPr lang="en-AU" smtClean="0"/>
              <a:pPr/>
              <a:t>15/06/2012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620E3D4-5AE9-4A6E-AD2E-AD46E129BB21}"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91B173A0-C0B8-4D55-B65E-3CD60CD1A167}" type="datetimeFigureOut">
              <a:rPr lang="en-AU" smtClean="0"/>
              <a:pPr/>
              <a:t>15/06/2012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620E3D4-5AE9-4A6E-AD2E-AD46E129BB21}"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B173A0-C0B8-4D55-B65E-3CD60CD1A167}" type="datetimeFigureOut">
              <a:rPr lang="en-AU" smtClean="0"/>
              <a:pPr/>
              <a:t>15/06/2012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620E3D4-5AE9-4A6E-AD2E-AD46E129BB21}"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91B173A0-C0B8-4D55-B65E-3CD60CD1A167}" type="datetimeFigureOut">
              <a:rPr lang="en-AU" smtClean="0"/>
              <a:pPr/>
              <a:t>15/06/2012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620E3D4-5AE9-4A6E-AD2E-AD46E129BB21}"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91B173A0-C0B8-4D55-B65E-3CD60CD1A167}" type="datetimeFigureOut">
              <a:rPr lang="en-AU" smtClean="0"/>
              <a:pPr/>
              <a:t>15/06/2012</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8620E3D4-5AE9-4A6E-AD2E-AD46E129BB21}"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91B173A0-C0B8-4D55-B65E-3CD60CD1A167}" type="datetimeFigureOut">
              <a:rPr lang="en-AU" smtClean="0"/>
              <a:pPr/>
              <a:t>15/06/2012</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8620E3D4-5AE9-4A6E-AD2E-AD46E129BB21}"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B173A0-C0B8-4D55-B65E-3CD60CD1A167}" type="datetimeFigureOut">
              <a:rPr lang="en-AU" smtClean="0"/>
              <a:pPr/>
              <a:t>15/06/2012</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8620E3D4-5AE9-4A6E-AD2E-AD46E129BB21}"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B173A0-C0B8-4D55-B65E-3CD60CD1A167}" type="datetimeFigureOut">
              <a:rPr lang="en-AU" smtClean="0"/>
              <a:pPr/>
              <a:t>15/06/2012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620E3D4-5AE9-4A6E-AD2E-AD46E129BB21}"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B173A0-C0B8-4D55-B65E-3CD60CD1A167}" type="datetimeFigureOut">
              <a:rPr lang="en-AU" smtClean="0"/>
              <a:pPr/>
              <a:t>15/06/2012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620E3D4-5AE9-4A6E-AD2E-AD46E129BB21}"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B173A0-C0B8-4D55-B65E-3CD60CD1A167}" type="datetimeFigureOut">
              <a:rPr lang="en-AU" smtClean="0"/>
              <a:pPr/>
              <a:t>15/06/2012</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20E3D4-5AE9-4A6E-AD2E-AD46E129BB21}"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austlii.edu.au/au/legis/cth/consol_act/fla1975114/s4.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austlii.edu.au/au/legis/cth/consol_act/fla1975114/s4.html"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www.austlii.edu.au/au/legis/cth/consol_act/fla1975114/s4.html"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www.childsafe.org.au/a-childsafe-organisation/"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AU" dirty="0" smtClean="0"/>
              <a:t>Domestic Violence, Child Protection &amp; Family Law: Worlds Apart</a:t>
            </a:r>
            <a:endParaRPr lang="en-AU" dirty="0"/>
          </a:p>
        </p:txBody>
      </p:sp>
      <p:sp>
        <p:nvSpPr>
          <p:cNvPr id="3" name="Subtitle 2"/>
          <p:cNvSpPr>
            <a:spLocks noGrp="1"/>
          </p:cNvSpPr>
          <p:nvPr>
            <p:ph type="subTitle" idx="1"/>
          </p:nvPr>
        </p:nvSpPr>
        <p:spPr/>
        <p:txBody>
          <a:bodyPr/>
          <a:lstStyle/>
          <a:p>
            <a:r>
              <a:rPr lang="en-AU" dirty="0" smtClean="0"/>
              <a:t>Dr Elspeth McInnes AM</a:t>
            </a:r>
          </a:p>
          <a:p>
            <a:r>
              <a:rPr lang="en-AU" dirty="0" smtClean="0"/>
              <a:t>University of South Australia</a:t>
            </a:r>
          </a:p>
          <a:p>
            <a:r>
              <a:rPr lang="en-AU" dirty="0" smtClean="0"/>
              <a:t>31 May 2012 Melbourne</a:t>
            </a:r>
            <a:endParaRPr lang="en-A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AU" smtClean="0"/>
              <a:t>‘Unacceptable Risk’</a:t>
            </a:r>
          </a:p>
        </p:txBody>
      </p:sp>
      <p:sp>
        <p:nvSpPr>
          <p:cNvPr id="3" name="Content Placeholder 2"/>
          <p:cNvSpPr>
            <a:spLocks noGrp="1"/>
          </p:cNvSpPr>
          <p:nvPr>
            <p:ph idx="1"/>
          </p:nvPr>
        </p:nvSpPr>
        <p:spPr/>
        <p:txBody>
          <a:bodyPr rtlCol="0">
            <a:normAutofit fontScale="70000" lnSpcReduction="20000"/>
          </a:bodyPr>
          <a:lstStyle/>
          <a:p>
            <a:pPr eaLnBrk="1" fontAlgn="auto" hangingPunct="1">
              <a:spcAft>
                <a:spcPts val="0"/>
              </a:spcAft>
              <a:buFont typeface="Arial" pitchFamily="34" charset="0"/>
              <a:buChar char="•"/>
              <a:defRPr/>
            </a:pPr>
            <a:r>
              <a:rPr lang="en-AU" dirty="0" smtClean="0"/>
              <a:t>Family law judges are directed to avoid making findings of a criminal nature as they are not criminal courts.</a:t>
            </a:r>
          </a:p>
          <a:p>
            <a:pPr eaLnBrk="1" fontAlgn="auto" hangingPunct="1">
              <a:spcAft>
                <a:spcPts val="0"/>
              </a:spcAft>
              <a:buFont typeface="Arial" pitchFamily="34" charset="0"/>
              <a:buChar char="•"/>
              <a:defRPr/>
            </a:pPr>
            <a:r>
              <a:rPr lang="en-AU" dirty="0" smtClean="0"/>
              <a:t>Family law has not taken account of uncontested DV orders as they have not been tested in court (This changes June 7).</a:t>
            </a:r>
          </a:p>
          <a:p>
            <a:pPr eaLnBrk="1" fontAlgn="auto" hangingPunct="1">
              <a:spcAft>
                <a:spcPts val="0"/>
              </a:spcAft>
              <a:buFont typeface="Arial" pitchFamily="34" charset="0"/>
              <a:buChar char="•"/>
              <a:defRPr/>
            </a:pPr>
            <a:r>
              <a:rPr lang="en-AU" dirty="0" smtClean="0"/>
              <a:t>Violence and abuse towards the mother is not ordinarily recognised as relating to capacity and safety as a father.</a:t>
            </a:r>
          </a:p>
          <a:p>
            <a:pPr eaLnBrk="1" fontAlgn="auto" hangingPunct="1">
              <a:spcAft>
                <a:spcPts val="0"/>
              </a:spcAft>
              <a:buFont typeface="Arial" pitchFamily="34" charset="0"/>
              <a:buChar char="•"/>
              <a:defRPr/>
            </a:pPr>
            <a:r>
              <a:rPr lang="en-AU" dirty="0" smtClean="0"/>
              <a:t>Child protection substantiation of child abuse allegations can be rejected by judicial decision-makers on the basis that the accused has not had access to natural justice processes.</a:t>
            </a:r>
          </a:p>
          <a:p>
            <a:pPr eaLnBrk="1" fontAlgn="auto" hangingPunct="1">
              <a:spcAft>
                <a:spcPts val="0"/>
              </a:spcAft>
              <a:buFont typeface="Arial" pitchFamily="34" charset="0"/>
              <a:buChar char="•"/>
              <a:defRPr/>
            </a:pPr>
            <a:r>
              <a:rPr lang="en-AU" dirty="0" smtClean="0"/>
              <a:t>Judicial decision makers may find an ‘unacceptable risk’ is present where they have evidence, such as criminal convictions or perpetrator admissions, that a parent has behaved in ways that could present a risk of harm to the child/</a:t>
            </a:r>
            <a:r>
              <a:rPr lang="en-AU" dirty="0" err="1" smtClean="0"/>
              <a:t>ren</a:t>
            </a:r>
            <a:r>
              <a:rPr lang="en-AU" dirty="0" smtClean="0"/>
              <a:t>.</a:t>
            </a:r>
            <a:endParaRPr lang="en-A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AU" dirty="0" smtClean="0"/>
              <a:t>15 March 2012 Herald Sun</a:t>
            </a:r>
            <a:endParaRPr lang="en-AU" dirty="0"/>
          </a:p>
        </p:txBody>
      </p:sp>
      <p:sp>
        <p:nvSpPr>
          <p:cNvPr id="3" name="Content Placeholder 2"/>
          <p:cNvSpPr>
            <a:spLocks noGrp="1"/>
          </p:cNvSpPr>
          <p:nvPr>
            <p:ph idx="1"/>
          </p:nvPr>
        </p:nvSpPr>
        <p:spPr/>
        <p:txBody>
          <a:bodyPr/>
          <a:lstStyle/>
          <a:p>
            <a:pPr marL="68263" indent="0" eaLnBrk="1" hangingPunct="1">
              <a:buFont typeface="Wingdings" pitchFamily="2" charset="2"/>
              <a:buNone/>
              <a:defRPr/>
            </a:pPr>
            <a:r>
              <a:rPr lang="en-AU" sz="1600" b="1" dirty="0"/>
              <a:t>THE Family Court has ordered an 11-year-old girl to spend time with her sex offender father even though she is at risk of being abused by him. </a:t>
            </a:r>
            <a:r>
              <a:rPr lang="en-AU" sz="1600" dirty="0" smtClean="0"/>
              <a:t>The </a:t>
            </a:r>
            <a:r>
              <a:rPr lang="en-AU" sz="1600" dirty="0"/>
              <a:t>father's victims includes a person with an intellectual disability and several members of his own family.</a:t>
            </a:r>
          </a:p>
          <a:p>
            <a:pPr marL="68263" indent="0" eaLnBrk="1" hangingPunct="1">
              <a:buFont typeface="Wingdings" pitchFamily="2" charset="2"/>
              <a:buNone/>
              <a:defRPr/>
            </a:pPr>
            <a:r>
              <a:rPr lang="en-AU" sz="1600" dirty="0" smtClean="0"/>
              <a:t>…Justice </a:t>
            </a:r>
            <a:r>
              <a:rPr lang="en-AU" sz="1600" dirty="0"/>
              <a:t>Anne Rees ordered the father be allowed to spend alternate Sundays, Father's Day and Christmas Day with his youngest daughter, </a:t>
            </a:r>
            <a:r>
              <a:rPr lang="en-AU" sz="1600" dirty="0" smtClean="0"/>
              <a:t>as </a:t>
            </a:r>
            <a:r>
              <a:rPr lang="en-AU" sz="1600" dirty="0"/>
              <a:t>long as the visits are supervised by his partner and his mother</a:t>
            </a:r>
            <a:r>
              <a:rPr lang="en-AU" sz="1600" dirty="0" smtClean="0"/>
              <a:t>.</a:t>
            </a:r>
            <a:r>
              <a:rPr lang="en-AU" sz="1600" dirty="0"/>
              <a:t> </a:t>
            </a:r>
            <a:r>
              <a:rPr lang="en-AU" sz="1600" dirty="0" smtClean="0"/>
              <a:t>"</a:t>
            </a:r>
            <a:r>
              <a:rPr lang="en-AU" sz="1600" dirty="0"/>
              <a:t>I am satisfied that there is a risk that K will be sexually abused by her father if she is in his care," Justice Rees said.</a:t>
            </a:r>
          </a:p>
          <a:p>
            <a:pPr marL="68263" indent="0" eaLnBrk="1" hangingPunct="1">
              <a:buFont typeface="Wingdings" pitchFamily="2" charset="2"/>
              <a:buNone/>
              <a:defRPr/>
            </a:pPr>
            <a:r>
              <a:rPr lang="en-AU" sz="1600" dirty="0" smtClean="0"/>
              <a:t>…Justice </a:t>
            </a:r>
            <a:r>
              <a:rPr lang="en-AU" sz="1600" dirty="0"/>
              <a:t>Rees rejected the father's application for equal shared parenting of K, ordering limited supervised contact</a:t>
            </a:r>
            <a:r>
              <a:rPr lang="en-AU" sz="1600" dirty="0" smtClean="0"/>
              <a:t>. "</a:t>
            </a:r>
            <a:r>
              <a:rPr lang="en-AU" sz="1600" dirty="0"/>
              <a:t>Having determined that there is a risk to K in the care of her father, I must determine whether that risk is unacceptable," the judge said</a:t>
            </a:r>
            <a:r>
              <a:rPr lang="en-AU" sz="1600" dirty="0" smtClean="0"/>
              <a:t>. "</a:t>
            </a:r>
            <a:r>
              <a:rPr lang="en-AU" sz="1600" dirty="0"/>
              <a:t>That involves the exercise of balancing the benefits to K of having an ongoing loving relationship with her father and the paternal family against the risk that she will be sexually abused by her father.</a:t>
            </a:r>
          </a:p>
          <a:p>
            <a:pPr marL="68263" indent="0" eaLnBrk="1" hangingPunct="1">
              <a:buFont typeface="Wingdings" pitchFamily="2" charset="2"/>
              <a:buNone/>
              <a:defRPr/>
            </a:pPr>
            <a:r>
              <a:rPr lang="en-AU" sz="1600" dirty="0" smtClean="0"/>
              <a:t>"</a:t>
            </a:r>
            <a:r>
              <a:rPr lang="en-AU" sz="1600" dirty="0"/>
              <a:t>The balance is fine but it is the </a:t>
            </a:r>
            <a:r>
              <a:rPr lang="en-AU" sz="1600" u="sng" dirty="0"/>
              <a:t>comfortable certainty </a:t>
            </a:r>
            <a:r>
              <a:rPr lang="en-AU" sz="1600" dirty="0"/>
              <a:t>of vigilant supervision by (his current partner) and the paternal grandmother which persuades me that the balance tips in favour of supervised time for K with her father."</a:t>
            </a:r>
          </a:p>
          <a:p>
            <a:pPr eaLnBrk="1" hangingPunct="1">
              <a:defRPr/>
            </a:pPr>
            <a:endParaRPr lang="en-AU" dirty="0"/>
          </a:p>
        </p:txBody>
      </p:sp>
    </p:spTree>
    <p:extLst>
      <p:ext uri="{BB962C8B-B14F-4D97-AF65-F5344CB8AC3E}">
        <p14:creationId xmlns:p14="http://schemas.microsoft.com/office/powerpoint/2010/main" val="42828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AU" sz="4000" b="1" smtClean="0"/>
              <a:t>Robins  &amp; Ruddock [2010] FamCA 35 (22 January 2010); </a:t>
            </a:r>
            <a:endParaRPr lang="en-AU" sz="4000" smtClean="0"/>
          </a:p>
        </p:txBody>
      </p:sp>
      <p:sp>
        <p:nvSpPr>
          <p:cNvPr id="8195" name="Content Placeholder 2"/>
          <p:cNvSpPr>
            <a:spLocks noGrp="1"/>
          </p:cNvSpPr>
          <p:nvPr>
            <p:ph idx="1"/>
          </p:nvPr>
        </p:nvSpPr>
        <p:spPr/>
        <p:txBody>
          <a:bodyPr/>
          <a:lstStyle/>
          <a:p>
            <a:pPr eaLnBrk="1" hangingPunct="1">
              <a:lnSpc>
                <a:spcPct val="80000"/>
              </a:lnSpc>
            </a:pPr>
            <a:r>
              <a:rPr lang="en-AU" sz="2200" dirty="0" smtClean="0"/>
              <a:t>Father’s convicted of possessing child pornography and placed on the child sex offender register. He had been restrained previously from sharing his bed with his own daughters (10 &amp; 8) and had been seen standing over a step- child with her pants down and with an erection, masturbating .  </a:t>
            </a:r>
          </a:p>
          <a:p>
            <a:pPr eaLnBrk="1" hangingPunct="1">
              <a:lnSpc>
                <a:spcPct val="80000"/>
              </a:lnSpc>
            </a:pPr>
            <a:r>
              <a:rPr lang="en-AU" sz="2200" dirty="0" smtClean="0"/>
              <a:t>The family report writer, Dr R -neither child should have unsupervised overnight time with the father, </a:t>
            </a:r>
            <a:r>
              <a:rPr lang="en-AU" sz="2200" u="sng" dirty="0" smtClean="0"/>
              <a:t>although there is no reason why they ought not to have unsupervised day time </a:t>
            </a:r>
            <a:r>
              <a:rPr lang="en-AU" sz="2200" dirty="0" smtClean="0"/>
              <a:t> with the father. When questioned about this Dr R said:- </a:t>
            </a:r>
          </a:p>
          <a:p>
            <a:pPr eaLnBrk="1" hangingPunct="1">
              <a:lnSpc>
                <a:spcPct val="80000"/>
              </a:lnSpc>
            </a:pPr>
            <a:r>
              <a:rPr lang="en-AU" sz="2200" i="1" dirty="0" smtClean="0"/>
              <a:t>that the children are at an age and maturity where when awake, dressed and together it would be unlikely that the father would act inappropriately towards them. However, at night when they were perhaps asleep or partly asleep and not aware of each other’s whereabouts they would be less secure. </a:t>
            </a:r>
          </a:p>
          <a:p>
            <a:pPr eaLnBrk="1" hangingPunct="1">
              <a:lnSpc>
                <a:spcPct val="80000"/>
              </a:lnSpc>
            </a:pPr>
            <a:endParaRPr lang="en-AU" sz="22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AU" smtClean="0"/>
              <a:t>Child’s views</a:t>
            </a:r>
          </a:p>
        </p:txBody>
      </p:sp>
      <p:sp>
        <p:nvSpPr>
          <p:cNvPr id="9219" name="Content Placeholder 2"/>
          <p:cNvSpPr>
            <a:spLocks noGrp="1"/>
          </p:cNvSpPr>
          <p:nvPr>
            <p:ph idx="1"/>
          </p:nvPr>
        </p:nvSpPr>
        <p:spPr/>
        <p:txBody>
          <a:bodyPr/>
          <a:lstStyle/>
          <a:p>
            <a:pPr eaLnBrk="1" hangingPunct="1">
              <a:lnSpc>
                <a:spcPct val="80000"/>
              </a:lnSpc>
            </a:pPr>
            <a:r>
              <a:rPr lang="en-AU" sz="2500" smtClean="0"/>
              <a:t>The child protection worker,Ms SA provided the following statement:</a:t>
            </a:r>
          </a:p>
          <a:p>
            <a:pPr eaLnBrk="1" hangingPunct="1">
              <a:lnSpc>
                <a:spcPct val="80000"/>
              </a:lnSpc>
            </a:pPr>
            <a:r>
              <a:rPr lang="en-AU" sz="2500" smtClean="0"/>
              <a:t>A indicated that she did not want to spend time alone with her father. We asked her why she didn’t and she said “</a:t>
            </a:r>
            <a:r>
              <a:rPr lang="en-AU" sz="2500" i="1" smtClean="0"/>
              <a:t>because of what I told the police”. “I do not like it. It makes me feel weird”. </a:t>
            </a:r>
            <a:r>
              <a:rPr lang="en-AU" sz="2500" smtClean="0"/>
              <a:t>“</a:t>
            </a:r>
            <a:r>
              <a:rPr lang="en-AU" sz="2500" i="1" smtClean="0"/>
              <a:t>I don’t want to be alone with him”. </a:t>
            </a:r>
            <a:r>
              <a:rPr lang="en-AU" sz="2500" smtClean="0"/>
              <a:t>She kept repeating “</a:t>
            </a:r>
            <a:r>
              <a:rPr lang="en-AU" sz="2500" i="1" smtClean="0"/>
              <a:t>please don’t tell Dad”.</a:t>
            </a:r>
          </a:p>
          <a:p>
            <a:pPr eaLnBrk="1" hangingPunct="1">
              <a:lnSpc>
                <a:spcPct val="80000"/>
              </a:lnSpc>
            </a:pPr>
            <a:r>
              <a:rPr lang="en-AU" sz="2500" smtClean="0"/>
              <a:t>PAR 89:Before the interview Ms SA had </a:t>
            </a:r>
            <a:r>
              <a:rPr lang="en-AU" sz="2500" u="sng" smtClean="0"/>
              <a:t>concerns about the mother’s bona fides </a:t>
            </a:r>
            <a:r>
              <a:rPr lang="en-AU" sz="2500" smtClean="0"/>
              <a:t>with regard to A’s alleged disclosure. After the interview Ms SA formed a professional view that something had happened to the child. It was Ms SA’s professional opinion was that there were no signs that A had been coached. </a:t>
            </a:r>
          </a:p>
          <a:p>
            <a:pPr eaLnBrk="1" hangingPunct="1">
              <a:lnSpc>
                <a:spcPct val="80000"/>
              </a:lnSpc>
            </a:pPr>
            <a:endParaRPr lang="en-AU" sz="2500" smtClean="0"/>
          </a:p>
          <a:p>
            <a:pPr eaLnBrk="1" hangingPunct="1">
              <a:lnSpc>
                <a:spcPct val="80000"/>
              </a:lnSpc>
            </a:pPr>
            <a:endParaRPr lang="en-AU" sz="2500" smtClean="0"/>
          </a:p>
          <a:p>
            <a:pPr eaLnBrk="1" hangingPunct="1">
              <a:lnSpc>
                <a:spcPct val="80000"/>
              </a:lnSpc>
            </a:pPr>
            <a:endParaRPr lang="en-AU" sz="25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AU" smtClean="0"/>
              <a:t>Assessing Evidence</a:t>
            </a:r>
          </a:p>
        </p:txBody>
      </p:sp>
      <p:sp>
        <p:nvSpPr>
          <p:cNvPr id="10243" name="Content Placeholder 2"/>
          <p:cNvSpPr>
            <a:spLocks noGrp="1"/>
          </p:cNvSpPr>
          <p:nvPr>
            <p:ph idx="1"/>
          </p:nvPr>
        </p:nvSpPr>
        <p:spPr/>
        <p:txBody>
          <a:bodyPr/>
          <a:lstStyle/>
          <a:p>
            <a:pPr eaLnBrk="1" hangingPunct="1">
              <a:lnSpc>
                <a:spcPct val="80000"/>
              </a:lnSpc>
            </a:pPr>
            <a:r>
              <a:rPr lang="en-AU" sz="2700" smtClean="0"/>
              <a:t>Par 100:Ms ML’s affidavit</a:t>
            </a:r>
            <a:r>
              <a:rPr lang="en-AU" sz="2700" u="sng" smtClean="0">
                <a:hlinkClick r:id="rId2" action="ppaction://hlinkfile"/>
              </a:rPr>
              <a:t>[10]</a:t>
            </a:r>
            <a:r>
              <a:rPr lang="en-AU" sz="2700" smtClean="0"/>
              <a:t> was admitted into evidence without controversy. It was indicative of the father being aggressive and violent up to 2007. </a:t>
            </a:r>
            <a:r>
              <a:rPr lang="en-AU" sz="2700" u="sng" smtClean="0"/>
              <a:t>The evidence is of little value</a:t>
            </a:r>
          </a:p>
          <a:p>
            <a:pPr eaLnBrk="1" hangingPunct="1">
              <a:lnSpc>
                <a:spcPct val="80000"/>
              </a:lnSpc>
            </a:pPr>
            <a:r>
              <a:rPr lang="en-AU" sz="2700" smtClean="0"/>
              <a:t>Par 115: However, I am satisfied that the father invited A into his bed and that A felt uncomfortable and that the father demonstrated affection towards her, in a way which was in all the circumstances inappropriate for a child of that age and in those circumstances. Accordingly </a:t>
            </a:r>
            <a:r>
              <a:rPr lang="en-AU" sz="2700" u="sng" smtClean="0"/>
              <a:t>I am satisfied there needs to be a measure of protection </a:t>
            </a:r>
            <a:r>
              <a:rPr lang="en-AU" sz="2700" smtClean="0"/>
              <a:t>put in place for these children in terms of their time with the father. </a:t>
            </a:r>
          </a:p>
          <a:p>
            <a:pPr eaLnBrk="1" hangingPunct="1">
              <a:lnSpc>
                <a:spcPct val="80000"/>
              </a:lnSpc>
            </a:pPr>
            <a:endParaRPr lang="en-AU" sz="27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AU" smtClean="0"/>
              <a:t>Need for Protection</a:t>
            </a:r>
          </a:p>
        </p:txBody>
      </p:sp>
      <p:sp>
        <p:nvSpPr>
          <p:cNvPr id="11267" name="Content Placeholder 2"/>
          <p:cNvSpPr>
            <a:spLocks noGrp="1"/>
          </p:cNvSpPr>
          <p:nvPr>
            <p:ph idx="1"/>
          </p:nvPr>
        </p:nvSpPr>
        <p:spPr/>
        <p:txBody>
          <a:bodyPr/>
          <a:lstStyle/>
          <a:p>
            <a:pPr eaLnBrk="1" hangingPunct="1">
              <a:lnSpc>
                <a:spcPct val="80000"/>
              </a:lnSpc>
            </a:pPr>
            <a:r>
              <a:rPr lang="en-AU" sz="2700" smtClean="0"/>
              <a:t>PAR 117:The father has extensive experience in dealing with children at risk bearing in mind the family’s involvement with foster care over a significant period of time. </a:t>
            </a:r>
          </a:p>
          <a:p>
            <a:pPr eaLnBrk="1" hangingPunct="1">
              <a:lnSpc>
                <a:spcPct val="80000"/>
              </a:lnSpc>
            </a:pPr>
            <a:r>
              <a:rPr lang="en-AU" sz="2700" smtClean="0"/>
              <a:t>I am satisfied that there needs to be supervision at the home when the children sleep over. I am satisfied that there needs to be a door on the children’s bedroom which is capable of being shut at the request of the children. They should at least, until the youngest is 14, share the same room so that they can have the mutual support of one another. Such a finding predicates against equal time and against equal shared parental responsibility. </a:t>
            </a:r>
          </a:p>
          <a:p>
            <a:pPr eaLnBrk="1" hangingPunct="1">
              <a:lnSpc>
                <a:spcPct val="80000"/>
              </a:lnSpc>
            </a:pPr>
            <a:endParaRPr lang="en-AU" sz="270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AU" smtClean="0"/>
              <a:t>Findings</a:t>
            </a:r>
          </a:p>
        </p:txBody>
      </p:sp>
      <p:sp>
        <p:nvSpPr>
          <p:cNvPr id="12291" name="Content Placeholder 2"/>
          <p:cNvSpPr>
            <a:spLocks noGrp="1"/>
          </p:cNvSpPr>
          <p:nvPr>
            <p:ph idx="1"/>
          </p:nvPr>
        </p:nvSpPr>
        <p:spPr/>
        <p:txBody>
          <a:bodyPr/>
          <a:lstStyle/>
          <a:p>
            <a:pPr eaLnBrk="1" hangingPunct="1">
              <a:lnSpc>
                <a:spcPct val="80000"/>
              </a:lnSpc>
            </a:pPr>
            <a:r>
              <a:rPr lang="en-AU" sz="2000" smtClean="0"/>
              <a:t>PAR 122 :I accept that the father is a forceful, dominant person who is keen to argue his case and has a very powerful personality. The mother on the other hand seems somewhat timid and self effacing. She is not a forceful person. </a:t>
            </a:r>
          </a:p>
          <a:p>
            <a:pPr eaLnBrk="1" hangingPunct="1">
              <a:lnSpc>
                <a:spcPct val="80000"/>
              </a:lnSpc>
            </a:pPr>
            <a:r>
              <a:rPr lang="en-AU" sz="2000" smtClean="0"/>
              <a:t>Par 151  I am satisfied that it is important that the children have a meaningful relationship with both parents. The children have a close bond with their parents and love them and enjoy their time with them. </a:t>
            </a:r>
          </a:p>
          <a:p>
            <a:pPr eaLnBrk="1" hangingPunct="1">
              <a:lnSpc>
                <a:spcPct val="80000"/>
              </a:lnSpc>
            </a:pPr>
            <a:r>
              <a:rPr lang="en-AU" sz="2000" smtClean="0"/>
              <a:t>Par 165 The mother obtained a family violence order against the father in 2007. While </a:t>
            </a:r>
            <a:r>
              <a:rPr lang="en-AU" sz="2000" u="sng" smtClean="0"/>
              <a:t>I am critical of the mother</a:t>
            </a:r>
            <a:r>
              <a:rPr lang="en-AU" sz="2000" smtClean="0"/>
              <a:t> in relation to using that application instead of an application to the Federal Magistrates Court or the Family Court, I accept her evidence as to her sense of frustration and concern for her children arising out of the events over the preceding year. </a:t>
            </a:r>
          </a:p>
          <a:p>
            <a:pPr eaLnBrk="1" hangingPunct="1">
              <a:lnSpc>
                <a:spcPct val="80000"/>
              </a:lnSpc>
            </a:pPr>
            <a:r>
              <a:rPr lang="en-AU" sz="2000" smtClean="0"/>
              <a:t>Par 167: As discussed earlier the mother obtained a family violence order against the father in 2007. The order was in force for a period of twelve months and has expired. </a:t>
            </a:r>
            <a:r>
              <a:rPr lang="en-AU" sz="2000" u="sng" smtClean="0"/>
              <a:t>I give it little weight in the circumstances of this case.</a:t>
            </a:r>
          </a:p>
          <a:p>
            <a:pPr eaLnBrk="1" hangingPunct="1">
              <a:lnSpc>
                <a:spcPct val="80000"/>
              </a:lnSpc>
            </a:pPr>
            <a:endParaRPr lang="en-AU" sz="2000" smtClean="0"/>
          </a:p>
          <a:p>
            <a:pPr eaLnBrk="1" hangingPunct="1">
              <a:lnSpc>
                <a:spcPct val="80000"/>
              </a:lnSpc>
            </a:pPr>
            <a:endParaRPr lang="en-AU" sz="2000" smtClean="0"/>
          </a:p>
          <a:p>
            <a:pPr eaLnBrk="1" hangingPunct="1">
              <a:lnSpc>
                <a:spcPct val="80000"/>
              </a:lnSpc>
            </a:pPr>
            <a:endParaRPr lang="en-AU" sz="20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AU" smtClean="0"/>
              <a:t>Result</a:t>
            </a:r>
          </a:p>
        </p:txBody>
      </p:sp>
      <p:sp>
        <p:nvSpPr>
          <p:cNvPr id="13315" name="Content Placeholder 2"/>
          <p:cNvSpPr>
            <a:spLocks noGrp="1"/>
          </p:cNvSpPr>
          <p:nvPr>
            <p:ph idx="1"/>
          </p:nvPr>
        </p:nvSpPr>
        <p:spPr/>
        <p:txBody>
          <a:bodyPr/>
          <a:lstStyle/>
          <a:p>
            <a:pPr eaLnBrk="1" hangingPunct="1">
              <a:lnSpc>
                <a:spcPct val="80000"/>
              </a:lnSpc>
            </a:pPr>
            <a:r>
              <a:rPr lang="en-AU" sz="2200" smtClean="0"/>
              <a:t>Par 168: Because of the close bond between the children and their father I have reached the conclusion that the best interest of A and M are most likely to be served by an order that the father spend time with the children, but that any overnight time be supervised by another adult. </a:t>
            </a:r>
            <a:r>
              <a:rPr lang="en-AU" sz="2200" u="sng" smtClean="0"/>
              <a:t>This will address A’s nervousness in relation to spending unsupervised overnight time with the father</a:t>
            </a:r>
            <a:r>
              <a:rPr lang="en-AU" sz="2200" smtClean="0"/>
              <a:t>. </a:t>
            </a:r>
          </a:p>
          <a:p>
            <a:pPr eaLnBrk="1" hangingPunct="1">
              <a:lnSpc>
                <a:spcPct val="80000"/>
              </a:lnSpc>
            </a:pPr>
            <a:r>
              <a:rPr lang="en-AU" sz="2200" smtClean="0"/>
              <a:t>Par 175 I propose to order the children spend each alternate weekend with the father from after school Friday until the commencement of school Monday (or Tuesday if Monday is a pupil free day). I will provide that the children spend half their school holidays with the father. However, there will need to be someone supervising the father when the time is to be overnight</a:t>
            </a:r>
            <a:r>
              <a:rPr lang="en-AU" sz="2200" u="sng" smtClean="0"/>
              <a:t>. That can be an adult friend,</a:t>
            </a:r>
            <a:r>
              <a:rPr lang="en-AU" sz="2200" smtClean="0"/>
              <a:t> it just needs someone else in the home of whom the children have some knowledge of and regard to. The mother should know who that person is. </a:t>
            </a:r>
          </a:p>
          <a:p>
            <a:pPr eaLnBrk="1" hangingPunct="1">
              <a:lnSpc>
                <a:spcPct val="80000"/>
              </a:lnSpc>
            </a:pPr>
            <a:endParaRPr lang="en-AU" sz="2200" smtClean="0"/>
          </a:p>
          <a:p>
            <a:pPr eaLnBrk="1" hangingPunct="1">
              <a:lnSpc>
                <a:spcPct val="80000"/>
              </a:lnSpc>
            </a:pPr>
            <a:endParaRPr lang="en-AU" sz="22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AU" smtClean="0"/>
              <a:t>What we know</a:t>
            </a:r>
          </a:p>
        </p:txBody>
      </p:sp>
      <p:sp>
        <p:nvSpPr>
          <p:cNvPr id="14339" name="Content Placeholder 2"/>
          <p:cNvSpPr>
            <a:spLocks noGrp="1"/>
          </p:cNvSpPr>
          <p:nvPr>
            <p:ph idx="1"/>
          </p:nvPr>
        </p:nvSpPr>
        <p:spPr/>
        <p:txBody>
          <a:bodyPr/>
          <a:lstStyle/>
          <a:p>
            <a:pPr eaLnBrk="1" hangingPunct="1"/>
            <a:r>
              <a:rPr lang="en-AU" smtClean="0"/>
              <a:t>The father is a convicted child sex offender with queries about sexual activity with his children and step-children.</a:t>
            </a:r>
          </a:p>
          <a:p>
            <a:pPr eaLnBrk="1" hangingPunct="1"/>
            <a:r>
              <a:rPr lang="en-AU" smtClean="0"/>
              <a:t>He is a foster care provider</a:t>
            </a:r>
          </a:p>
          <a:p>
            <a:pPr eaLnBrk="1" hangingPunct="1"/>
            <a:r>
              <a:rPr lang="en-AU" smtClean="0"/>
              <a:t>He is forceful and controlling and previously subject to an AVO</a:t>
            </a:r>
          </a:p>
          <a:p>
            <a:pPr eaLnBrk="1" hangingPunct="1"/>
            <a:r>
              <a:rPr lang="en-AU" smtClean="0"/>
              <a:t>His daughter doesn’t want to be alone with him and is frightened of him.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AU" dirty="0" smtClean="0"/>
              <a:t>The Consequences of the Judgement</a:t>
            </a:r>
            <a:endParaRPr lang="en-AU" dirty="0"/>
          </a:p>
        </p:txBody>
      </p:sp>
      <p:sp>
        <p:nvSpPr>
          <p:cNvPr id="3" name="Content Placeholder 2"/>
          <p:cNvSpPr>
            <a:spLocks noGrp="1"/>
          </p:cNvSpPr>
          <p:nvPr>
            <p:ph idx="1"/>
          </p:nvPr>
        </p:nvSpPr>
        <p:spPr/>
        <p:txBody>
          <a:bodyPr rtlCol="0">
            <a:normAutofit fontScale="85000" lnSpcReduction="10000"/>
          </a:bodyPr>
          <a:lstStyle/>
          <a:p>
            <a:pPr eaLnBrk="1" fontAlgn="auto" hangingPunct="1">
              <a:spcAft>
                <a:spcPts val="0"/>
              </a:spcAft>
              <a:buFont typeface="Arial" pitchFamily="34" charset="0"/>
              <a:buChar char="•"/>
              <a:defRPr/>
            </a:pPr>
            <a:r>
              <a:rPr lang="en-AU" dirty="0" smtClean="0"/>
              <a:t>The 10 and 8 year old have to regularly spend time with the abusive controlling child sex offender.</a:t>
            </a:r>
          </a:p>
          <a:p>
            <a:pPr eaLnBrk="1" fontAlgn="auto" hangingPunct="1">
              <a:spcAft>
                <a:spcPts val="0"/>
              </a:spcAft>
              <a:buFont typeface="Arial" pitchFamily="34" charset="0"/>
              <a:buChar char="•"/>
              <a:defRPr/>
            </a:pPr>
            <a:r>
              <a:rPr lang="en-AU" dirty="0" smtClean="0"/>
              <a:t>The children are responsible for staying awake  and together to prevent their molestation by their father.</a:t>
            </a:r>
          </a:p>
          <a:p>
            <a:pPr eaLnBrk="1" fontAlgn="auto" hangingPunct="1">
              <a:spcAft>
                <a:spcPts val="0"/>
              </a:spcAft>
              <a:buFont typeface="Arial" pitchFamily="34" charset="0"/>
              <a:buChar char="•"/>
              <a:defRPr/>
            </a:pPr>
            <a:r>
              <a:rPr lang="en-AU" dirty="0" smtClean="0"/>
              <a:t>The father is supposed to provide the means for the children to secure their bedroom – which could lock them in.</a:t>
            </a:r>
          </a:p>
          <a:p>
            <a:pPr eaLnBrk="1" fontAlgn="auto" hangingPunct="1">
              <a:spcAft>
                <a:spcPts val="0"/>
              </a:spcAft>
              <a:buFont typeface="Arial" pitchFamily="34" charset="0"/>
              <a:buChar char="•"/>
              <a:defRPr/>
            </a:pPr>
            <a:r>
              <a:rPr lang="en-AU" dirty="0" smtClean="0"/>
              <a:t>The adult supervisor  who is an adult friend of the father could be a child sex offender.</a:t>
            </a:r>
          </a:p>
          <a:p>
            <a:pPr eaLnBrk="1" fontAlgn="auto" hangingPunct="1">
              <a:spcAft>
                <a:spcPts val="0"/>
              </a:spcAft>
              <a:buFont typeface="Arial" pitchFamily="34" charset="0"/>
              <a:buChar char="•"/>
              <a:defRPr/>
            </a:pPr>
            <a:r>
              <a:rPr lang="en-AU" dirty="0" smtClean="0"/>
              <a:t>The issue of the children’s subjection to the manipulative attention of the offender is invisible.</a:t>
            </a:r>
            <a:endParaRPr lang="en-A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Responding to DV</a:t>
            </a:r>
            <a:endParaRPr lang="en-AU" dirty="0"/>
          </a:p>
        </p:txBody>
      </p:sp>
      <p:sp>
        <p:nvSpPr>
          <p:cNvPr id="3" name="Content Placeholder 2"/>
          <p:cNvSpPr>
            <a:spLocks noGrp="1"/>
          </p:cNvSpPr>
          <p:nvPr>
            <p:ph idx="1"/>
          </p:nvPr>
        </p:nvSpPr>
        <p:spPr/>
        <p:txBody>
          <a:bodyPr>
            <a:normAutofit fontScale="70000" lnSpcReduction="20000"/>
          </a:bodyPr>
          <a:lstStyle/>
          <a:p>
            <a:r>
              <a:rPr lang="en-AU" dirty="0" smtClean="0"/>
              <a:t>Domestic or family violence is the most common context of child abuse – long history of difference between child welfare and domestic violence services.</a:t>
            </a:r>
          </a:p>
          <a:p>
            <a:r>
              <a:rPr lang="en-AU" dirty="0" smtClean="0"/>
              <a:t>Domestic violence services:-</a:t>
            </a:r>
          </a:p>
          <a:p>
            <a:r>
              <a:rPr lang="en-AU" dirty="0" smtClean="0"/>
              <a:t> Believe and support women and their children.</a:t>
            </a:r>
          </a:p>
          <a:p>
            <a:r>
              <a:rPr lang="en-AU" dirty="0" smtClean="0"/>
              <a:t>Recognise that the perpetrator is ALWAYS responsible for their conduct.</a:t>
            </a:r>
          </a:p>
          <a:p>
            <a:r>
              <a:rPr lang="en-AU" dirty="0" smtClean="0"/>
              <a:t>Recognise that supporting mothers to be safe and recover is the best way to assist child victims.</a:t>
            </a:r>
          </a:p>
          <a:p>
            <a:r>
              <a:rPr lang="en-AU" dirty="0" smtClean="0"/>
              <a:t>Understand domestic violence is used to exert control over women and children.</a:t>
            </a:r>
          </a:p>
          <a:p>
            <a:r>
              <a:rPr lang="en-AU" dirty="0" smtClean="0"/>
              <a:t>Increasingly, violence against mothers is being systemically recognised as a child protection issue, BUT in child protection frameworks mothers are held responsible for the child’s situation.</a:t>
            </a:r>
            <a:endParaRPr lang="en-A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AU" smtClean="0"/>
              <a:t>What is Revealed</a:t>
            </a:r>
          </a:p>
        </p:txBody>
      </p:sp>
      <p:sp>
        <p:nvSpPr>
          <p:cNvPr id="16387" name="Content Placeholder 2"/>
          <p:cNvSpPr>
            <a:spLocks noGrp="1"/>
          </p:cNvSpPr>
          <p:nvPr>
            <p:ph idx="1"/>
          </p:nvPr>
        </p:nvSpPr>
        <p:spPr/>
        <p:txBody>
          <a:bodyPr/>
          <a:lstStyle/>
          <a:p>
            <a:pPr eaLnBrk="1" hangingPunct="1">
              <a:lnSpc>
                <a:spcPct val="80000"/>
              </a:lnSpc>
            </a:pPr>
            <a:r>
              <a:rPr lang="en-AU" sz="2500" smtClean="0"/>
              <a:t>Illustrates the ‘risk management’ approach to children’s safety.</a:t>
            </a:r>
          </a:p>
          <a:p>
            <a:pPr eaLnBrk="1" hangingPunct="1">
              <a:lnSpc>
                <a:spcPct val="80000"/>
              </a:lnSpc>
            </a:pPr>
            <a:r>
              <a:rPr lang="en-AU" sz="2500" smtClean="0"/>
              <a:t>Reveals the reality that even where child sex offending is proved, children are ordered into paedophile  ‘care’.</a:t>
            </a:r>
          </a:p>
          <a:p>
            <a:pPr eaLnBrk="1" hangingPunct="1">
              <a:lnSpc>
                <a:spcPct val="80000"/>
              </a:lnSpc>
            </a:pPr>
            <a:r>
              <a:rPr lang="en-AU" sz="2500" smtClean="0"/>
              <a:t>Shows assumption that children’s disclosures are coached.</a:t>
            </a:r>
          </a:p>
          <a:p>
            <a:pPr eaLnBrk="1" hangingPunct="1">
              <a:lnSpc>
                <a:spcPct val="80000"/>
              </a:lnSpc>
            </a:pPr>
            <a:r>
              <a:rPr lang="en-AU" sz="2500" smtClean="0"/>
              <a:t>Reveals judicial disregard of AVOs and violence against women.</a:t>
            </a:r>
          </a:p>
          <a:p>
            <a:pPr eaLnBrk="1" hangingPunct="1">
              <a:lnSpc>
                <a:spcPct val="80000"/>
              </a:lnSpc>
            </a:pPr>
            <a:r>
              <a:rPr lang="en-AU" sz="2500" smtClean="0"/>
              <a:t>Reveals how children’s fear of the father becomes a ‘close bond’ in judgement.</a:t>
            </a:r>
          </a:p>
          <a:p>
            <a:pPr eaLnBrk="1" hangingPunct="1">
              <a:lnSpc>
                <a:spcPct val="80000"/>
              </a:lnSpc>
            </a:pPr>
            <a:r>
              <a:rPr lang="en-AU" sz="2500" smtClean="0"/>
              <a:t>Reveals the absence of any consideration of the psychological impact of the girls’ exposure to the manipulative attention of the child sex offender.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AU" smtClean="0"/>
              <a:t>What needs to change?</a:t>
            </a:r>
          </a:p>
        </p:txBody>
      </p:sp>
      <p:sp>
        <p:nvSpPr>
          <p:cNvPr id="17411" name="Content Placeholder 2"/>
          <p:cNvSpPr>
            <a:spLocks noGrp="1"/>
          </p:cNvSpPr>
          <p:nvPr>
            <p:ph idx="1"/>
          </p:nvPr>
        </p:nvSpPr>
        <p:spPr/>
        <p:txBody>
          <a:bodyPr/>
          <a:lstStyle/>
          <a:p>
            <a:pPr eaLnBrk="1" hangingPunct="1"/>
            <a:r>
              <a:rPr lang="en-AU" smtClean="0"/>
              <a:t>Structured decision making needs </a:t>
            </a:r>
            <a:r>
              <a:rPr lang="en-AU" u="sng" smtClean="0"/>
              <a:t>to force judges to screen and assess for violence and abuse and prioritise safety</a:t>
            </a:r>
            <a:r>
              <a:rPr lang="en-AU" smtClean="0"/>
              <a:t>.</a:t>
            </a:r>
          </a:p>
          <a:p>
            <a:pPr eaLnBrk="1" hangingPunct="1"/>
            <a:r>
              <a:rPr lang="en-AU" smtClean="0"/>
              <a:t>When an abusive parent uses physical or sexual abuse, safety must mean no face to face contact.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AU" dirty="0" smtClean="0"/>
              <a:t>Family Violence and Family Law Services Research </a:t>
            </a:r>
            <a:endParaRPr lang="en-AU" dirty="0"/>
          </a:p>
        </p:txBody>
      </p:sp>
      <p:sp>
        <p:nvSpPr>
          <p:cNvPr id="3" name="Content Placeholder 2"/>
          <p:cNvSpPr>
            <a:spLocks noGrp="1"/>
          </p:cNvSpPr>
          <p:nvPr>
            <p:ph idx="1"/>
          </p:nvPr>
        </p:nvSpPr>
        <p:spPr/>
        <p:txBody>
          <a:bodyPr rtlCol="0">
            <a:normAutofit fontScale="70000" lnSpcReduction="20000"/>
          </a:bodyPr>
          <a:lstStyle/>
          <a:p>
            <a:pPr eaLnBrk="1" fontAlgn="auto" hangingPunct="1">
              <a:spcAft>
                <a:spcPts val="0"/>
              </a:spcAft>
              <a:buFont typeface="Arial" pitchFamily="34" charset="0"/>
              <a:buChar char="•"/>
              <a:defRPr/>
            </a:pPr>
            <a:r>
              <a:rPr lang="en-AU" dirty="0" smtClean="0"/>
              <a:t>1100 adults (90%) and children (10%) answered a survey and phone in to identify how family violence impacts on access to the family law system, the decisions they make and shared parenting arrangements. </a:t>
            </a:r>
          </a:p>
          <a:p>
            <a:pPr eaLnBrk="1" fontAlgn="auto" hangingPunct="1">
              <a:spcAft>
                <a:spcPts val="0"/>
              </a:spcAft>
              <a:buFont typeface="Arial" pitchFamily="34" charset="0"/>
              <a:buChar char="•"/>
              <a:defRPr/>
            </a:pPr>
            <a:r>
              <a:rPr lang="en-AU" dirty="0" smtClean="0"/>
              <a:t>913 adult survey responses: 236 men  677 women</a:t>
            </a:r>
          </a:p>
          <a:p>
            <a:pPr eaLnBrk="1" fontAlgn="auto" hangingPunct="1">
              <a:spcAft>
                <a:spcPts val="0"/>
              </a:spcAft>
              <a:buFont typeface="Arial" pitchFamily="34" charset="0"/>
              <a:buChar char="•"/>
              <a:defRPr/>
            </a:pPr>
            <a:r>
              <a:rPr lang="en-AU" dirty="0" smtClean="0"/>
              <a:t>The study identified that family violence affected parents’ decisions about accessing the family law system, their decisions within the system and their post-separation parenting arrangements.</a:t>
            </a:r>
          </a:p>
          <a:p>
            <a:pPr eaLnBrk="1" fontAlgn="auto" hangingPunct="1">
              <a:spcAft>
                <a:spcPts val="0"/>
              </a:spcAft>
              <a:buFont typeface="Arial" pitchFamily="34" charset="0"/>
              <a:buChar char="•"/>
              <a:defRPr/>
            </a:pPr>
            <a:r>
              <a:rPr lang="en-AU" dirty="0" smtClean="0"/>
              <a:t>85% of women and 56% of men said there was violence or child abuse during their former partnership but women were much more likely than men to report serious physical sexual psychological and controlling violence and abuse, men were more likely to  report verbal emotional and psychological abuse.</a:t>
            </a:r>
            <a:endParaRPr lang="en-A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AU" smtClean="0"/>
              <a:t>Gender differences in Violence</a:t>
            </a:r>
          </a:p>
        </p:txBody>
      </p:sp>
      <p:sp>
        <p:nvSpPr>
          <p:cNvPr id="3" name="Content Placeholder 2"/>
          <p:cNvSpPr>
            <a:spLocks noGrp="1"/>
          </p:cNvSpPr>
          <p:nvPr>
            <p:ph idx="1"/>
          </p:nvPr>
        </p:nvSpPr>
        <p:spPr/>
        <p:txBody>
          <a:bodyPr rtlCol="0">
            <a:normAutofit fontScale="92500" lnSpcReduction="10000"/>
          </a:bodyPr>
          <a:lstStyle/>
          <a:p>
            <a:pPr eaLnBrk="1" fontAlgn="auto" hangingPunct="1">
              <a:spcAft>
                <a:spcPts val="0"/>
              </a:spcAft>
              <a:buFont typeface="Arial" pitchFamily="34" charset="0"/>
              <a:buChar char="•"/>
              <a:defRPr/>
            </a:pPr>
            <a:r>
              <a:rPr lang="en-AU" dirty="0" smtClean="0"/>
              <a:t>Women were more likely than men to be afraid for themselves and their children due to ongoing physical sexual psychological and emotional violence against them.</a:t>
            </a:r>
          </a:p>
          <a:p>
            <a:pPr eaLnBrk="1" fontAlgn="auto" hangingPunct="1">
              <a:spcAft>
                <a:spcPts val="0"/>
              </a:spcAft>
              <a:buFont typeface="Arial" pitchFamily="34" charset="0"/>
              <a:buChar char="•"/>
              <a:defRPr/>
            </a:pPr>
            <a:r>
              <a:rPr lang="en-AU" dirty="0" smtClean="0"/>
              <a:t>Men were most concerned about obstructions to seeing their children and false allegations of violence against them and saw these as expressions of violence against them.</a:t>
            </a:r>
          </a:p>
          <a:p>
            <a:pPr eaLnBrk="1" fontAlgn="auto" hangingPunct="1">
              <a:spcAft>
                <a:spcPts val="0"/>
              </a:spcAft>
              <a:buFont typeface="Arial" pitchFamily="34" charset="0"/>
              <a:buChar char="•"/>
              <a:defRPr/>
            </a:pPr>
            <a:r>
              <a:rPr lang="en-AU" dirty="0" smtClean="0"/>
              <a:t>34% of women and 19% of men felt that their reports of violence were believed.</a:t>
            </a:r>
            <a:endParaRPr lang="en-A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AU" smtClean="0"/>
              <a:t>Children’s Experiences</a:t>
            </a:r>
          </a:p>
        </p:txBody>
      </p:sp>
      <p:sp>
        <p:nvSpPr>
          <p:cNvPr id="20483" name="Content Placeholder 2"/>
          <p:cNvSpPr>
            <a:spLocks noGrp="1"/>
          </p:cNvSpPr>
          <p:nvPr>
            <p:ph idx="1"/>
          </p:nvPr>
        </p:nvSpPr>
        <p:spPr/>
        <p:txBody>
          <a:bodyPr/>
          <a:lstStyle/>
          <a:p>
            <a:pPr eaLnBrk="1" hangingPunct="1"/>
            <a:r>
              <a:rPr lang="en-AU" smtClean="0"/>
              <a:t>Most child respondents said violence experiences had reduced for them after separation, especially when only one parent was violent.</a:t>
            </a:r>
          </a:p>
          <a:p>
            <a:pPr eaLnBrk="1" hangingPunct="1"/>
            <a:r>
              <a:rPr lang="en-AU" smtClean="0"/>
              <a:t>39% of surveyed children said they did not feel safe with their father after separation and just under 10% did not feel safe with their mother.</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AU" smtClean="0"/>
              <a:t>Use of Services</a:t>
            </a:r>
          </a:p>
        </p:txBody>
      </p:sp>
      <p:sp>
        <p:nvSpPr>
          <p:cNvPr id="3" name="Content Placeholder 2"/>
          <p:cNvSpPr>
            <a:spLocks noGrp="1"/>
          </p:cNvSpPr>
          <p:nvPr>
            <p:ph idx="1"/>
          </p:nvPr>
        </p:nvSpPr>
        <p:spPr/>
        <p:txBody>
          <a:bodyPr rtlCol="0">
            <a:normAutofit fontScale="85000" lnSpcReduction="10000"/>
          </a:bodyPr>
          <a:lstStyle/>
          <a:p>
            <a:pPr eaLnBrk="1" fontAlgn="auto" hangingPunct="1">
              <a:spcAft>
                <a:spcPts val="0"/>
              </a:spcAft>
              <a:buFont typeface="Arial" pitchFamily="34" charset="0"/>
              <a:buChar char="•"/>
              <a:defRPr/>
            </a:pPr>
            <a:r>
              <a:rPr lang="en-AU" dirty="0" smtClean="0"/>
              <a:t>3.5% of respondents, mostly women, avoided all services due to fear.</a:t>
            </a:r>
          </a:p>
          <a:p>
            <a:pPr eaLnBrk="1" fontAlgn="auto" hangingPunct="1">
              <a:spcAft>
                <a:spcPts val="0"/>
              </a:spcAft>
              <a:buFont typeface="Arial" pitchFamily="34" charset="0"/>
              <a:buChar char="•"/>
              <a:defRPr/>
            </a:pPr>
            <a:r>
              <a:rPr lang="en-AU" dirty="0" smtClean="0"/>
              <a:t>82% voluntarily used services after separation and began with services outside the family law system.</a:t>
            </a:r>
          </a:p>
          <a:p>
            <a:pPr eaLnBrk="1" fontAlgn="auto" hangingPunct="1">
              <a:spcAft>
                <a:spcPts val="0"/>
              </a:spcAft>
              <a:buFont typeface="Arial" pitchFamily="34" charset="0"/>
              <a:buChar char="•"/>
              <a:defRPr/>
            </a:pPr>
            <a:r>
              <a:rPr lang="en-AU" dirty="0" smtClean="0"/>
              <a:t>78% used family and friends</a:t>
            </a:r>
          </a:p>
          <a:p>
            <a:pPr eaLnBrk="1" fontAlgn="auto" hangingPunct="1">
              <a:spcAft>
                <a:spcPts val="0"/>
              </a:spcAft>
              <a:buFont typeface="Arial" pitchFamily="34" charset="0"/>
              <a:buChar char="•"/>
              <a:defRPr/>
            </a:pPr>
            <a:r>
              <a:rPr lang="en-AU" dirty="0" smtClean="0"/>
              <a:t>58% used GPs</a:t>
            </a:r>
          </a:p>
          <a:p>
            <a:pPr eaLnBrk="1" fontAlgn="auto" hangingPunct="1">
              <a:spcAft>
                <a:spcPts val="0"/>
              </a:spcAft>
              <a:buFont typeface="Arial" pitchFamily="34" charset="0"/>
              <a:buChar char="•"/>
              <a:defRPr/>
            </a:pPr>
            <a:r>
              <a:rPr lang="en-AU" dirty="0" smtClean="0"/>
              <a:t>Mothers mainly had contact with </a:t>
            </a:r>
            <a:r>
              <a:rPr lang="en-AU" dirty="0" err="1" smtClean="0"/>
              <a:t>Centrelink</a:t>
            </a:r>
            <a:r>
              <a:rPr lang="en-AU" dirty="0" smtClean="0"/>
              <a:t> for financial support</a:t>
            </a:r>
          </a:p>
          <a:p>
            <a:pPr eaLnBrk="1" fontAlgn="auto" hangingPunct="1">
              <a:spcAft>
                <a:spcPts val="0"/>
              </a:spcAft>
              <a:buFont typeface="Arial" pitchFamily="34" charset="0"/>
              <a:buChar char="•"/>
              <a:defRPr/>
            </a:pPr>
            <a:r>
              <a:rPr lang="en-AU" dirty="0" smtClean="0"/>
              <a:t>Fathers mainly had contact with the Child Support Agency.</a:t>
            </a:r>
            <a:endParaRPr lang="en-A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AU" smtClean="0"/>
              <a:t>Legal System Use</a:t>
            </a:r>
          </a:p>
        </p:txBody>
      </p:sp>
      <p:sp>
        <p:nvSpPr>
          <p:cNvPr id="3" name="Content Placeholder 2"/>
          <p:cNvSpPr>
            <a:spLocks noGrp="1"/>
          </p:cNvSpPr>
          <p:nvPr>
            <p:ph idx="1"/>
          </p:nvPr>
        </p:nvSpPr>
        <p:spPr/>
        <p:txBody>
          <a:bodyPr rtlCol="0">
            <a:normAutofit fontScale="92500" lnSpcReduction="20000"/>
          </a:bodyPr>
          <a:lstStyle/>
          <a:p>
            <a:pPr eaLnBrk="1" fontAlgn="auto" hangingPunct="1">
              <a:spcAft>
                <a:spcPts val="0"/>
              </a:spcAft>
              <a:buFont typeface="Arial" pitchFamily="34" charset="0"/>
              <a:buChar char="•"/>
              <a:defRPr/>
            </a:pPr>
            <a:r>
              <a:rPr lang="en-AU" dirty="0" smtClean="0"/>
              <a:t>74%of survey respondents went to a lawyer.</a:t>
            </a:r>
          </a:p>
          <a:p>
            <a:pPr eaLnBrk="1" fontAlgn="auto" hangingPunct="1">
              <a:spcAft>
                <a:spcPts val="0"/>
              </a:spcAft>
              <a:buFont typeface="Arial" pitchFamily="34" charset="0"/>
              <a:buChar char="•"/>
              <a:defRPr/>
            </a:pPr>
            <a:r>
              <a:rPr lang="en-AU" dirty="0" smtClean="0"/>
              <a:t>50% of survey respondents had been to court</a:t>
            </a:r>
          </a:p>
          <a:p>
            <a:pPr eaLnBrk="1" fontAlgn="auto" hangingPunct="1">
              <a:spcAft>
                <a:spcPts val="0"/>
              </a:spcAft>
              <a:buFont typeface="Arial" pitchFamily="34" charset="0"/>
              <a:buChar char="•"/>
              <a:defRPr/>
            </a:pPr>
            <a:r>
              <a:rPr lang="en-AU" dirty="0" smtClean="0"/>
              <a:t>After the 2006 changes lawyers gave advice that raising unproven allegations of violence could cause them to be poorly regarded in court.</a:t>
            </a:r>
          </a:p>
          <a:p>
            <a:pPr eaLnBrk="1" fontAlgn="auto" hangingPunct="1">
              <a:spcAft>
                <a:spcPts val="0"/>
              </a:spcAft>
              <a:buFont typeface="Arial" pitchFamily="34" charset="0"/>
              <a:buChar char="•"/>
              <a:defRPr/>
            </a:pPr>
            <a:r>
              <a:rPr lang="en-AU" dirty="0" smtClean="0"/>
              <a:t>Lawyers also gave advice of equal time with each parent being considered and the penalties for falsely alleging violence.</a:t>
            </a:r>
          </a:p>
          <a:p>
            <a:pPr eaLnBrk="1" fontAlgn="auto" hangingPunct="1">
              <a:spcAft>
                <a:spcPts val="0"/>
              </a:spcAft>
              <a:buFont typeface="Arial" pitchFamily="34" charset="0"/>
              <a:buChar char="•"/>
              <a:defRPr/>
            </a:pPr>
            <a:r>
              <a:rPr lang="en-AU" dirty="0" smtClean="0"/>
              <a:t>Only 10% of post-2006 separated parents surveyed who disclosed family violence said they were exempted from mediation.</a:t>
            </a:r>
            <a:endParaRPr lang="en-A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AU" smtClean="0"/>
              <a:t>FRC Critiques</a:t>
            </a:r>
          </a:p>
        </p:txBody>
      </p:sp>
      <p:sp>
        <p:nvSpPr>
          <p:cNvPr id="23555" name="Content Placeholder 2"/>
          <p:cNvSpPr>
            <a:spLocks noGrp="1"/>
          </p:cNvSpPr>
          <p:nvPr>
            <p:ph idx="1"/>
          </p:nvPr>
        </p:nvSpPr>
        <p:spPr/>
        <p:txBody>
          <a:bodyPr/>
          <a:lstStyle/>
          <a:p>
            <a:pPr eaLnBrk="1" hangingPunct="1"/>
            <a:r>
              <a:rPr lang="en-AU" smtClean="0"/>
              <a:t>40% of surveyed parents with a history of FV did not disclose.</a:t>
            </a:r>
          </a:p>
          <a:p>
            <a:pPr eaLnBrk="1" hangingPunct="1"/>
            <a:r>
              <a:rPr lang="en-AU" smtClean="0"/>
              <a:t>Parents said FRC staff did not understand the nature and effects of FV</a:t>
            </a:r>
          </a:p>
          <a:p>
            <a:pPr eaLnBrk="1" hangingPunct="1"/>
            <a:r>
              <a:rPr lang="en-AU" smtClean="0"/>
              <a:t>Parents said FRC staff were unable to counter the dominant use of power by violent ex-partners.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AU" smtClean="0"/>
              <a:t>Court Critiques</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AU" dirty="0" smtClean="0"/>
              <a:t>Felt disbelieved, ignored minimised around the issue of violence</a:t>
            </a:r>
          </a:p>
          <a:p>
            <a:pPr eaLnBrk="1" fontAlgn="auto" hangingPunct="1">
              <a:spcAft>
                <a:spcPts val="0"/>
              </a:spcAft>
              <a:buFont typeface="Arial" pitchFamily="34" charset="0"/>
              <a:buChar char="•"/>
              <a:defRPr/>
            </a:pPr>
            <a:r>
              <a:rPr lang="en-AU" dirty="0" smtClean="0"/>
              <a:t>Lack of serious investigation of violence or abuse claims by report writers and court experts</a:t>
            </a:r>
          </a:p>
          <a:p>
            <a:pPr eaLnBrk="1" fontAlgn="auto" hangingPunct="1">
              <a:spcAft>
                <a:spcPts val="0"/>
              </a:spcAft>
              <a:buFont typeface="Arial" pitchFamily="34" charset="0"/>
              <a:buChar char="•"/>
              <a:defRPr/>
            </a:pPr>
            <a:r>
              <a:rPr lang="en-AU" dirty="0" smtClean="0"/>
              <a:t>Judges ignoring the issue of violence as well as state DV orders and child protection orders</a:t>
            </a:r>
          </a:p>
          <a:p>
            <a:pPr eaLnBrk="1" fontAlgn="auto" hangingPunct="1">
              <a:spcAft>
                <a:spcPts val="0"/>
              </a:spcAft>
              <a:buFont typeface="Arial" pitchFamily="34" charset="0"/>
              <a:buChar char="•"/>
              <a:defRPr/>
            </a:pPr>
            <a:r>
              <a:rPr lang="en-AU" dirty="0" smtClean="0"/>
              <a:t>Men were more likely to be satisfied by court action than were women.</a:t>
            </a:r>
            <a:endParaRPr lang="en-A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AU" smtClean="0"/>
              <a:t>Consequences</a:t>
            </a:r>
          </a:p>
        </p:txBody>
      </p:sp>
      <p:sp>
        <p:nvSpPr>
          <p:cNvPr id="3" name="Content Placeholder 2"/>
          <p:cNvSpPr>
            <a:spLocks noGrp="1"/>
          </p:cNvSpPr>
          <p:nvPr>
            <p:ph idx="1"/>
          </p:nvPr>
        </p:nvSpPr>
        <p:spPr/>
        <p:txBody>
          <a:bodyPr rtlCol="0">
            <a:normAutofit fontScale="77500" lnSpcReduction="20000"/>
          </a:bodyPr>
          <a:lstStyle/>
          <a:p>
            <a:pPr eaLnBrk="1" fontAlgn="auto" hangingPunct="1">
              <a:spcAft>
                <a:spcPts val="0"/>
              </a:spcAft>
              <a:buFont typeface="Arial" pitchFamily="34" charset="0"/>
              <a:buChar char="•"/>
              <a:defRPr/>
            </a:pPr>
            <a:r>
              <a:rPr lang="en-AU" dirty="0" smtClean="0"/>
              <a:t>68.7% of women and 52.2% of men said the consequences of FV was they could not achieve suitable and safe arrangements for themselves and their children after separation.</a:t>
            </a:r>
          </a:p>
          <a:p>
            <a:pPr eaLnBrk="1" fontAlgn="auto" hangingPunct="1">
              <a:spcAft>
                <a:spcPts val="0"/>
              </a:spcAft>
              <a:buFont typeface="Arial" pitchFamily="34" charset="0"/>
              <a:buChar char="•"/>
              <a:defRPr/>
            </a:pPr>
            <a:r>
              <a:rPr lang="en-AU" dirty="0" smtClean="0"/>
              <a:t>For those who separated after 2006, 54% of women and 47% of men said the coexistence of family violence, mental illness and substance abuse were not recognised.</a:t>
            </a:r>
          </a:p>
          <a:p>
            <a:pPr eaLnBrk="1" fontAlgn="auto" hangingPunct="1">
              <a:spcAft>
                <a:spcPts val="0"/>
              </a:spcAft>
              <a:buFont typeface="Arial" pitchFamily="34" charset="0"/>
              <a:buChar char="•"/>
              <a:defRPr/>
            </a:pPr>
            <a:r>
              <a:rPr lang="en-AU" dirty="0" smtClean="0"/>
              <a:t>Women reported children’s increased exposures to serious violence after the 2006 changes. They were much more concerned about the developmental impacts of violence on children. Men were concerned more about the emotional impacts on children and did not have any consciousness of child development.</a:t>
            </a:r>
            <a:endParaRPr lang="en-A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AU" dirty="0" smtClean="0"/>
              <a:t> What question are you asking? (Higgins &amp; </a:t>
            </a:r>
            <a:r>
              <a:rPr lang="en-AU" dirty="0" err="1" smtClean="0"/>
              <a:t>Kaspiew</a:t>
            </a:r>
            <a:r>
              <a:rPr lang="en-AU" dirty="0" smtClean="0"/>
              <a:t> 2011)</a:t>
            </a:r>
            <a:endParaRPr lang="en-AU" dirty="0"/>
          </a:p>
        </p:txBody>
      </p:sp>
      <p:sp>
        <p:nvSpPr>
          <p:cNvPr id="7" name="Content Placeholder 6"/>
          <p:cNvSpPr>
            <a:spLocks noGrp="1"/>
          </p:cNvSpPr>
          <p:nvPr>
            <p:ph idx="1"/>
          </p:nvPr>
        </p:nvSpPr>
        <p:spPr/>
        <p:txBody>
          <a:bodyPr>
            <a:normAutofit fontScale="47500" lnSpcReduction="20000"/>
          </a:bodyPr>
          <a:lstStyle/>
          <a:p>
            <a:pPr>
              <a:buNone/>
            </a:pPr>
            <a:r>
              <a:rPr lang="en-AU" dirty="0" smtClean="0"/>
              <a:t>When separating </a:t>
            </a:r>
            <a:r>
              <a:rPr lang="en-AU" dirty="0"/>
              <a:t>parents raise </a:t>
            </a:r>
            <a:r>
              <a:rPr lang="en-AU" dirty="0" smtClean="0"/>
              <a:t>allegations of child abuse, 5 bodies each  have a different focus, addressing different questions or issues: </a:t>
            </a:r>
          </a:p>
          <a:p>
            <a:r>
              <a:rPr lang="en-AU" u="sng" dirty="0" smtClean="0"/>
              <a:t>Statutory child protection </a:t>
            </a:r>
            <a:r>
              <a:rPr lang="en-AU" dirty="0" smtClean="0"/>
              <a:t>departments: Are you a protective parent? Is the child currently safe? Does the situation meet the threshold for statutory intervention? </a:t>
            </a:r>
          </a:p>
          <a:p>
            <a:r>
              <a:rPr lang="en-AU" u="sng" dirty="0" smtClean="0"/>
              <a:t>Children’s Court: </a:t>
            </a:r>
            <a:r>
              <a:rPr lang="en-AU" dirty="0" smtClean="0"/>
              <a:t>Are you an adequate parent? What actions need to be taken to improve the parent’s capacity and ensure the child’s safety? </a:t>
            </a:r>
          </a:p>
          <a:p>
            <a:r>
              <a:rPr lang="en-AU" u="sng" dirty="0" smtClean="0"/>
              <a:t>Police: </a:t>
            </a:r>
            <a:r>
              <a:rPr lang="en-AU" dirty="0" smtClean="0"/>
              <a:t>Is there sufficient evidence of a crime for a conviction to be likely? </a:t>
            </a:r>
          </a:p>
          <a:p>
            <a:r>
              <a:rPr lang="en-AU" u="sng" dirty="0" smtClean="0"/>
              <a:t>Criminal courts: </a:t>
            </a:r>
            <a:r>
              <a:rPr lang="en-AU" dirty="0" smtClean="0"/>
              <a:t>Has the alleged crime been proved beyond reasonable doubt? </a:t>
            </a:r>
          </a:p>
          <a:p>
            <a:r>
              <a:rPr lang="en-AU" u="sng" dirty="0"/>
              <a:t>Family law system: </a:t>
            </a:r>
            <a:r>
              <a:rPr lang="en-AU" dirty="0"/>
              <a:t>What pattern of time spent with you and the child’s other parent (and under what circumstances) is in the child’s best interest? Is the child protected from harm under these arrangements? Are you a “friendly parent” (facilitating the child’s relationship with the other parent)? </a:t>
            </a:r>
          </a:p>
          <a:p>
            <a:r>
              <a:rPr lang="en-AU" b="1" dirty="0" smtClean="0"/>
              <a:t>None of these systems is focused specifically or exclusively on whether abuse occurred, or is it likely to occur (or recur). </a:t>
            </a:r>
          </a:p>
          <a:p>
            <a:pPr marL="0" indent="0">
              <a:buNone/>
            </a:pPr>
            <a:endParaRPr lang="en-AU" dirty="0" smtClean="0"/>
          </a:p>
          <a:p>
            <a:r>
              <a:rPr lang="en-AU" dirty="0" smtClean="0"/>
              <a:t>In family law disputes, the following questions are central, yet are not necessarily directly covered by any of the relevant investigative agencies: </a:t>
            </a:r>
          </a:p>
          <a:p>
            <a:r>
              <a:rPr lang="en-AU" dirty="0" smtClean="0"/>
              <a:t>..Is the child at risk of harm in the household of either parent (or other caregiver)? </a:t>
            </a:r>
          </a:p>
          <a:p>
            <a:r>
              <a:rPr lang="en-AU" dirty="0" smtClean="0"/>
              <a:t>..Would the child be safe if he/she was to spend time unsupervised with the parent against whom allegations of abuse have been raised?</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AU" smtClean="0"/>
              <a:t>FAMILY LAW DISASTER CONTINUES</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en-AU" dirty="0" smtClean="0"/>
              <a:t>Increased continuing exposures to family and domestic violence post separation.</a:t>
            </a:r>
          </a:p>
          <a:p>
            <a:pPr eaLnBrk="1" fontAlgn="auto" hangingPunct="1">
              <a:spcAft>
                <a:spcPts val="0"/>
              </a:spcAft>
              <a:buFont typeface="Arial" pitchFamily="34" charset="0"/>
              <a:buChar char="•"/>
              <a:defRPr/>
            </a:pPr>
            <a:r>
              <a:rPr lang="en-AU" dirty="0" smtClean="0"/>
              <a:t>Increased deaths injuries and harms to children from abusive parents after separation (</a:t>
            </a:r>
            <a:r>
              <a:rPr lang="en-AU" dirty="0" err="1" smtClean="0"/>
              <a:t>eg</a:t>
            </a:r>
            <a:r>
              <a:rPr lang="en-AU" dirty="0" smtClean="0"/>
              <a:t> </a:t>
            </a:r>
            <a:r>
              <a:rPr lang="en-AU" dirty="0" err="1" smtClean="0"/>
              <a:t>Darcey</a:t>
            </a:r>
            <a:r>
              <a:rPr lang="en-AU" dirty="0" smtClean="0"/>
              <a:t> Freeman, </a:t>
            </a:r>
            <a:r>
              <a:rPr lang="en-AU" dirty="0" err="1" smtClean="0"/>
              <a:t>Imran</a:t>
            </a:r>
            <a:r>
              <a:rPr lang="en-AU" dirty="0" smtClean="0"/>
              <a:t> </a:t>
            </a:r>
            <a:r>
              <a:rPr lang="en-AU" dirty="0" err="1" smtClean="0"/>
              <a:t>Zilic</a:t>
            </a:r>
            <a:r>
              <a:rPr lang="en-AU" dirty="0" smtClean="0"/>
              <a:t>, </a:t>
            </a:r>
            <a:r>
              <a:rPr lang="en-AU" dirty="0" err="1" smtClean="0"/>
              <a:t>Farquharson</a:t>
            </a:r>
            <a:r>
              <a:rPr lang="en-AU" smtClean="0"/>
              <a:t> children).</a:t>
            </a:r>
            <a:endParaRPr lang="en-AU" dirty="0" smtClean="0"/>
          </a:p>
          <a:p>
            <a:pPr eaLnBrk="1" fontAlgn="auto" hangingPunct="1">
              <a:spcAft>
                <a:spcPts val="0"/>
              </a:spcAft>
              <a:buFont typeface="Arial" pitchFamily="34" charset="0"/>
              <a:buChar char="•"/>
              <a:defRPr/>
            </a:pPr>
            <a:r>
              <a:rPr lang="en-AU" dirty="0" smtClean="0"/>
              <a:t>Developmental harms to children arising from disregard for attachment and exposures to violence.</a:t>
            </a:r>
            <a:endParaRPr lang="en-A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normAutofit fontScale="90000"/>
          </a:bodyPr>
          <a:lstStyle/>
          <a:p>
            <a:pPr eaLnBrk="1" hangingPunct="1"/>
            <a:r>
              <a:rPr lang="en-AU" dirty="0" smtClean="0"/>
              <a:t>2011 amendments commencing </a:t>
            </a:r>
            <a:br>
              <a:rPr lang="en-AU" dirty="0" smtClean="0"/>
            </a:br>
            <a:r>
              <a:rPr lang="en-AU" dirty="0" smtClean="0"/>
              <a:t>June 7 2012</a:t>
            </a:r>
          </a:p>
        </p:txBody>
      </p:sp>
      <p:sp>
        <p:nvSpPr>
          <p:cNvPr id="28675" name="Content Placeholder 2"/>
          <p:cNvSpPr>
            <a:spLocks noGrp="1"/>
          </p:cNvSpPr>
          <p:nvPr>
            <p:ph idx="1"/>
          </p:nvPr>
        </p:nvSpPr>
        <p:spPr/>
        <p:txBody>
          <a:bodyPr>
            <a:normAutofit lnSpcReduction="10000"/>
          </a:bodyPr>
          <a:lstStyle/>
          <a:p>
            <a:pPr eaLnBrk="1" hangingPunct="1"/>
            <a:r>
              <a:rPr lang="en-AU" sz="2800" smtClean="0"/>
              <a:t>Prioritise the safety of children in parenting matters</a:t>
            </a:r>
          </a:p>
          <a:p>
            <a:pPr eaLnBrk="1" hangingPunct="1"/>
            <a:r>
              <a:rPr lang="en-AU" sz="2800" smtClean="0"/>
              <a:t>Broader definitions of abuse and family violence.</a:t>
            </a:r>
          </a:p>
          <a:p>
            <a:pPr eaLnBrk="1" hangingPunct="1"/>
            <a:r>
              <a:rPr lang="en-AU" sz="2800" smtClean="0"/>
              <a:t>Strengthen obligations on family law system professionals to prioritise children’s safety.</a:t>
            </a:r>
          </a:p>
          <a:p>
            <a:pPr eaLnBrk="1" hangingPunct="1"/>
            <a:r>
              <a:rPr lang="en-AU" sz="2800" smtClean="0"/>
              <a:t>Give courts better access to evidence of abuse and family violence through improved reporting requirements.</a:t>
            </a:r>
          </a:p>
          <a:p>
            <a:pPr eaLnBrk="1" hangingPunct="1"/>
            <a:r>
              <a:rPr lang="en-AU" sz="2800" smtClean="0"/>
              <a:t>Make it easier for participation of state/territory child protection in family law proceedings where appropriate.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AU" smtClean="0"/>
              <a:t>Defining child abuse</a:t>
            </a:r>
          </a:p>
        </p:txBody>
      </p:sp>
      <p:sp>
        <p:nvSpPr>
          <p:cNvPr id="29699" name="Content Placeholder 2"/>
          <p:cNvSpPr>
            <a:spLocks noGrp="1"/>
          </p:cNvSpPr>
          <p:nvPr>
            <p:ph idx="1"/>
          </p:nvPr>
        </p:nvSpPr>
        <p:spPr/>
        <p:txBody>
          <a:bodyPr/>
          <a:lstStyle/>
          <a:p>
            <a:pPr eaLnBrk="1" hangingPunct="1"/>
            <a:r>
              <a:rPr lang="en-AU" sz="2000" b="1" i="1" smtClean="0"/>
              <a:t>abuse</a:t>
            </a:r>
            <a:r>
              <a:rPr lang="en-AU" sz="2000" smtClean="0"/>
              <a:t>, in relation to a child, means:</a:t>
            </a:r>
          </a:p>
          <a:p>
            <a:pPr eaLnBrk="1" hangingPunct="1">
              <a:buFont typeface="Arial" charset="0"/>
              <a:buNone/>
            </a:pPr>
            <a:r>
              <a:rPr lang="en-AU" sz="2000" smtClean="0"/>
              <a:t>(a)	an assault, including a sexual assault, of the child; or</a:t>
            </a:r>
          </a:p>
          <a:p>
            <a:pPr eaLnBrk="1" hangingPunct="1">
              <a:buFont typeface="Arial" charset="0"/>
              <a:buNone/>
            </a:pPr>
            <a:r>
              <a:rPr lang="en-AU" sz="2000" smtClean="0"/>
              <a:t>(b)	a person (the </a:t>
            </a:r>
            <a:r>
              <a:rPr lang="en-AU" sz="2000" b="1" i="1" smtClean="0"/>
              <a:t>first person</a:t>
            </a:r>
            <a:r>
              <a:rPr lang="en-AU" sz="2000" smtClean="0"/>
              <a:t>) involving the child in a sexual activity with the first person or another person in which the child is used, directly or indirectly, as a sexual object by the first person or the other person, and where there is unequal power in the relationship between the child and the first person; or</a:t>
            </a:r>
          </a:p>
          <a:p>
            <a:pPr eaLnBrk="1" hangingPunct="1">
              <a:buFont typeface="Arial" charset="0"/>
              <a:buNone/>
            </a:pPr>
            <a:r>
              <a:rPr lang="en-AU" sz="2000" smtClean="0"/>
              <a:t>(c)	causing the child to suffer serious psychological harm, including (but not limited to) when that harm is caused by the child being subjected to, or exposed to, family violence; or</a:t>
            </a:r>
          </a:p>
          <a:p>
            <a:pPr eaLnBrk="1" hangingPunct="1">
              <a:buFont typeface="Arial" charset="0"/>
              <a:buNone/>
            </a:pPr>
            <a:r>
              <a:rPr lang="en-AU" sz="2000" smtClean="0"/>
              <a:t>(d)	serious neglect of the child.</a:t>
            </a:r>
          </a:p>
          <a:p>
            <a:pPr eaLnBrk="1" hangingPunct="1"/>
            <a:endParaRPr lang="en-AU"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AU" smtClean="0"/>
              <a:t>New Family Violence Definition</a:t>
            </a:r>
          </a:p>
        </p:txBody>
      </p:sp>
      <p:sp>
        <p:nvSpPr>
          <p:cNvPr id="30723" name="Content Placeholder 2"/>
          <p:cNvSpPr>
            <a:spLocks noGrp="1"/>
          </p:cNvSpPr>
          <p:nvPr>
            <p:ph idx="1"/>
          </p:nvPr>
        </p:nvSpPr>
        <p:spPr/>
        <p:txBody>
          <a:bodyPr/>
          <a:lstStyle/>
          <a:p>
            <a:pPr eaLnBrk="1" hangingPunct="1"/>
            <a:r>
              <a:rPr lang="en-AU" sz="1800" smtClean="0"/>
              <a:t>For the purposes of this Act, </a:t>
            </a:r>
            <a:r>
              <a:rPr lang="en-AU" sz="1800" b="1" i="1" smtClean="0"/>
              <a:t>family violence</a:t>
            </a:r>
            <a:r>
              <a:rPr lang="en-AU" sz="1800" smtClean="0"/>
              <a:t> means violent, threatening or other behaviour by a person that coerces or controls a member of the person’s family (the </a:t>
            </a:r>
            <a:r>
              <a:rPr lang="en-AU" sz="1800" b="1" i="1" smtClean="0"/>
              <a:t>family member</a:t>
            </a:r>
            <a:r>
              <a:rPr lang="en-AU" sz="1800" smtClean="0"/>
              <a:t>), or causes the family member to be fearful.</a:t>
            </a:r>
          </a:p>
          <a:p>
            <a:pPr eaLnBrk="1" hangingPunct="1">
              <a:buFont typeface="Arial" charset="0"/>
              <a:buNone/>
            </a:pPr>
            <a:r>
              <a:rPr lang="en-AU" sz="1800" smtClean="0"/>
              <a:t>Examples of behaviour that may constitute family violence include (but are not limited to):</a:t>
            </a:r>
          </a:p>
          <a:p>
            <a:pPr eaLnBrk="1" hangingPunct="1">
              <a:buFont typeface="Arial" charset="0"/>
              <a:buNone/>
            </a:pPr>
            <a:r>
              <a:rPr lang="en-AU" sz="1800" smtClean="0"/>
              <a:t>(a)	an </a:t>
            </a:r>
            <a:r>
              <a:rPr lang="en-AU" sz="1800" u="sng" smtClean="0"/>
              <a:t>assault</a:t>
            </a:r>
            <a:r>
              <a:rPr lang="en-AU" sz="1800" smtClean="0"/>
              <a:t>; or (b)a </a:t>
            </a:r>
            <a:r>
              <a:rPr lang="en-AU" sz="1800" u="sng" smtClean="0"/>
              <a:t>sexual assault</a:t>
            </a:r>
            <a:r>
              <a:rPr lang="en-AU" sz="1800" smtClean="0"/>
              <a:t>; or (</a:t>
            </a:r>
            <a:r>
              <a:rPr lang="en-AU" sz="1800" u="sng" smtClean="0"/>
              <a:t>c)stalking</a:t>
            </a:r>
            <a:r>
              <a:rPr lang="en-AU" sz="1800" smtClean="0"/>
              <a:t>; or (d)repeated </a:t>
            </a:r>
            <a:r>
              <a:rPr lang="en-AU" sz="1800" u="sng" smtClean="0"/>
              <a:t>derogatory taunts</a:t>
            </a:r>
            <a:r>
              <a:rPr lang="en-AU" sz="1800" smtClean="0"/>
              <a:t>; or (e)intentionally damaging or </a:t>
            </a:r>
            <a:r>
              <a:rPr lang="en-AU" sz="1800" u="sng" smtClean="0"/>
              <a:t>destroying property</a:t>
            </a:r>
            <a:r>
              <a:rPr lang="en-AU" sz="1800" smtClean="0"/>
              <a:t>; or (f)intentionally causing </a:t>
            </a:r>
            <a:r>
              <a:rPr lang="en-AU" sz="1800" u="sng" smtClean="0"/>
              <a:t>death or injury to an animal</a:t>
            </a:r>
            <a:r>
              <a:rPr lang="en-AU" sz="1800" smtClean="0"/>
              <a:t>; or (g)unreasonably denying the family member the </a:t>
            </a:r>
            <a:r>
              <a:rPr lang="en-AU" sz="1800" u="sng" smtClean="0"/>
              <a:t>financial autonomy </a:t>
            </a:r>
            <a:r>
              <a:rPr lang="en-AU" sz="1800" smtClean="0"/>
              <a:t>that he or she would otherwise have had; or (h) unreasonably </a:t>
            </a:r>
            <a:r>
              <a:rPr lang="en-AU" sz="1800" u="sng" smtClean="0"/>
              <a:t>withholding financial support </a:t>
            </a:r>
            <a:r>
              <a:rPr lang="en-AU" sz="1800" smtClean="0"/>
              <a:t>needed to meet the reasonable living expenses of the family member, or his or her child, at a time when the family member is entirely or predominantly dependent on the person for financial support; or (i) </a:t>
            </a:r>
            <a:r>
              <a:rPr lang="en-AU" sz="1800" u="sng" smtClean="0"/>
              <a:t>preventing</a:t>
            </a:r>
            <a:r>
              <a:rPr lang="en-AU" sz="1800" smtClean="0"/>
              <a:t> the family member from making or </a:t>
            </a:r>
            <a:r>
              <a:rPr lang="en-AU" sz="1800" u="sng" smtClean="0"/>
              <a:t>keeping connections </a:t>
            </a:r>
            <a:r>
              <a:rPr lang="en-AU" sz="1800" smtClean="0"/>
              <a:t>with his or her family, friends or culture; or (j) unlawfully </a:t>
            </a:r>
            <a:r>
              <a:rPr lang="en-AU" sz="1800" u="sng" smtClean="0"/>
              <a:t>depriving</a:t>
            </a:r>
            <a:r>
              <a:rPr lang="en-AU" sz="1800" smtClean="0"/>
              <a:t> the family member, or any member of the family member’s family, of his or her </a:t>
            </a:r>
            <a:r>
              <a:rPr lang="en-AU" sz="1800" u="sng" smtClean="0"/>
              <a:t>liberty</a:t>
            </a:r>
            <a:r>
              <a:rPr lang="en-AU" sz="1800" smtClean="0"/>
              <a:t>.</a:t>
            </a:r>
          </a:p>
          <a:p>
            <a:pPr eaLnBrk="1" hangingPunct="1"/>
            <a:endParaRPr lang="en-AU" sz="160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5"/>
          <p:cNvSpPr>
            <a:spLocks noGrp="1"/>
          </p:cNvSpPr>
          <p:nvPr>
            <p:ph type="title"/>
          </p:nvPr>
        </p:nvSpPr>
        <p:spPr/>
        <p:txBody>
          <a:bodyPr>
            <a:normAutofit fontScale="90000"/>
          </a:bodyPr>
          <a:lstStyle/>
          <a:p>
            <a:pPr eaLnBrk="1" hangingPunct="1"/>
            <a:r>
              <a:rPr lang="en-AU" smtClean="0"/>
              <a:t>How the court determines a child’s best interests S 60CC</a:t>
            </a:r>
          </a:p>
        </p:txBody>
      </p:sp>
      <p:sp>
        <p:nvSpPr>
          <p:cNvPr id="31747" name="Content Placeholder 6"/>
          <p:cNvSpPr>
            <a:spLocks noGrp="1"/>
          </p:cNvSpPr>
          <p:nvPr>
            <p:ph idx="1"/>
          </p:nvPr>
        </p:nvSpPr>
        <p:spPr/>
        <p:txBody>
          <a:bodyPr/>
          <a:lstStyle/>
          <a:p>
            <a:pPr eaLnBrk="1" hangingPunct="1"/>
            <a:r>
              <a:rPr lang="en-AU" sz="2800" smtClean="0"/>
              <a:t>The primary considerations are: </a:t>
            </a:r>
          </a:p>
          <a:p>
            <a:pPr eaLnBrk="1" hangingPunct="1">
              <a:buFont typeface="Arial" charset="0"/>
              <a:buNone/>
            </a:pPr>
            <a:r>
              <a:rPr lang="en-AU" sz="2800" smtClean="0"/>
              <a:t> (a)  the benefit to the </a:t>
            </a:r>
            <a:r>
              <a:rPr lang="en-AU" sz="2800" smtClean="0">
                <a:hlinkClick r:id="rId2" action="ppaction://hlinkfile"/>
              </a:rPr>
              <a:t>child</a:t>
            </a:r>
            <a:r>
              <a:rPr lang="en-AU" sz="2800" smtClean="0"/>
              <a:t> of having a meaningful relationship with both of the </a:t>
            </a:r>
            <a:r>
              <a:rPr lang="en-AU" sz="2800" smtClean="0">
                <a:hlinkClick r:id="rId2" action="ppaction://hlinkfile"/>
              </a:rPr>
              <a:t>child</a:t>
            </a:r>
            <a:r>
              <a:rPr lang="en-AU" sz="2800" smtClean="0"/>
              <a:t>'s </a:t>
            </a:r>
            <a:r>
              <a:rPr lang="en-AU" sz="2800" smtClean="0">
                <a:hlinkClick r:id="rId2" action="ppaction://hlinkfile"/>
              </a:rPr>
              <a:t>parents</a:t>
            </a:r>
            <a:r>
              <a:rPr lang="en-AU" sz="2800" smtClean="0"/>
              <a:t>; and </a:t>
            </a:r>
          </a:p>
          <a:p>
            <a:pPr eaLnBrk="1" hangingPunct="1">
              <a:buFont typeface="Arial" charset="0"/>
              <a:buNone/>
            </a:pPr>
            <a:r>
              <a:rPr lang="en-AU" sz="2800" smtClean="0"/>
              <a:t> (b)  the need to protect the </a:t>
            </a:r>
            <a:r>
              <a:rPr lang="en-AU" sz="2800" smtClean="0">
                <a:hlinkClick r:id="rId2" action="ppaction://hlinkfile"/>
              </a:rPr>
              <a:t>child</a:t>
            </a:r>
            <a:r>
              <a:rPr lang="en-AU" sz="2800" smtClean="0"/>
              <a:t> from physical or psychological harm from being subjected to, or exposed to, </a:t>
            </a:r>
            <a:r>
              <a:rPr lang="en-AU" sz="2800" smtClean="0">
                <a:hlinkClick r:id="rId2" action="ppaction://hlinkfile"/>
              </a:rPr>
              <a:t>abuse</a:t>
            </a:r>
            <a:r>
              <a:rPr lang="en-AU" sz="2800" smtClean="0"/>
              <a:t>, neglect or </a:t>
            </a:r>
            <a:r>
              <a:rPr lang="en-AU" sz="2800" smtClean="0">
                <a:hlinkClick r:id="rId2" action="ppaction://hlinkfile"/>
              </a:rPr>
              <a:t>family violence</a:t>
            </a:r>
            <a:endParaRPr lang="en-AU" sz="2800" smtClean="0"/>
          </a:p>
          <a:p>
            <a:pPr eaLnBrk="1" hangingPunct="1">
              <a:buFont typeface="Arial" charset="0"/>
              <a:buNone/>
            </a:pPr>
            <a:r>
              <a:rPr lang="en-AU" sz="2800" smtClean="0"/>
              <a:t>2011 changes would prioritise safety </a:t>
            </a:r>
            <a:r>
              <a:rPr lang="en-AU" sz="2800" u="sng" smtClean="0"/>
              <a:t>where these considerations are inconsistent.</a:t>
            </a:r>
          </a:p>
          <a:p>
            <a:pPr eaLnBrk="1" hangingPunct="1">
              <a:buFont typeface="Arial" charset="0"/>
              <a:buNone/>
            </a:pPr>
            <a:endParaRPr lang="en-AU"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en-AU" smtClean="0"/>
              <a:t>S 60 CC Other considerations</a:t>
            </a:r>
          </a:p>
        </p:txBody>
      </p:sp>
      <p:sp>
        <p:nvSpPr>
          <p:cNvPr id="32771" name="Content Placeholder 2"/>
          <p:cNvSpPr>
            <a:spLocks noGrp="1"/>
          </p:cNvSpPr>
          <p:nvPr>
            <p:ph idx="1"/>
          </p:nvPr>
        </p:nvSpPr>
        <p:spPr/>
        <p:txBody>
          <a:bodyPr>
            <a:normAutofit lnSpcReduction="10000"/>
          </a:bodyPr>
          <a:lstStyle/>
          <a:p>
            <a:pPr eaLnBrk="1" hangingPunct="1"/>
            <a:r>
              <a:rPr lang="en-AU" sz="1800" smtClean="0"/>
              <a:t>Child’s views</a:t>
            </a:r>
          </a:p>
          <a:p>
            <a:pPr eaLnBrk="1" hangingPunct="1"/>
            <a:r>
              <a:rPr lang="en-AU" sz="1800" smtClean="0"/>
              <a:t>Each parent’s relationship with the child</a:t>
            </a:r>
          </a:p>
          <a:p>
            <a:pPr eaLnBrk="1" hangingPunct="1"/>
            <a:r>
              <a:rPr lang="en-AU" sz="1800" u="sng" smtClean="0"/>
              <a:t>the willingness and ability of each of the </a:t>
            </a:r>
            <a:r>
              <a:rPr lang="en-AU" sz="1800" u="sng" smtClean="0">
                <a:hlinkClick r:id="rId2" action="ppaction://hlinkfile"/>
              </a:rPr>
              <a:t>child</a:t>
            </a:r>
            <a:r>
              <a:rPr lang="en-AU" sz="1800" u="sng" smtClean="0"/>
              <a:t>'s </a:t>
            </a:r>
            <a:r>
              <a:rPr lang="en-AU" sz="1800" u="sng" smtClean="0">
                <a:hlinkClick r:id="rId2" action="ppaction://hlinkfile"/>
              </a:rPr>
              <a:t>parents</a:t>
            </a:r>
            <a:r>
              <a:rPr lang="en-AU" sz="1800" u="sng" smtClean="0"/>
              <a:t> to facilitate, and encourage, a close and continuing relationship between the </a:t>
            </a:r>
            <a:r>
              <a:rPr lang="en-AU" sz="1800" u="sng" smtClean="0">
                <a:hlinkClick r:id="rId2" action="ppaction://hlinkfile"/>
              </a:rPr>
              <a:t>child</a:t>
            </a:r>
            <a:r>
              <a:rPr lang="en-AU" sz="1800" u="sng" smtClean="0"/>
              <a:t> and the other </a:t>
            </a:r>
            <a:r>
              <a:rPr lang="en-AU" sz="1800" u="sng" smtClean="0">
                <a:hlinkClick r:id="rId2" action="ppaction://hlinkfile"/>
              </a:rPr>
              <a:t>parent</a:t>
            </a:r>
            <a:r>
              <a:rPr lang="en-AU" sz="1800" u="sng" smtClean="0"/>
              <a:t>  (To be repealed under 2011 changes)</a:t>
            </a:r>
          </a:p>
          <a:p>
            <a:pPr eaLnBrk="1" hangingPunct="1"/>
            <a:r>
              <a:rPr lang="en-AU" sz="1800" smtClean="0"/>
              <a:t>The likely effect of change or separation on the child</a:t>
            </a:r>
          </a:p>
          <a:p>
            <a:pPr eaLnBrk="1" hangingPunct="1"/>
            <a:r>
              <a:rPr lang="en-AU" sz="1800" smtClean="0"/>
              <a:t>The practical difficulty and expense of the child spending regular time with each parent</a:t>
            </a:r>
          </a:p>
          <a:p>
            <a:pPr eaLnBrk="1" hangingPunct="1"/>
            <a:r>
              <a:rPr lang="en-AU" sz="1800" smtClean="0"/>
              <a:t>The capacity of each parent to provide for the needs of the </a:t>
            </a:r>
            <a:r>
              <a:rPr lang="en-AU" sz="1800" smtClean="0">
                <a:hlinkClick r:id="rId2" action="ppaction://hlinkfile"/>
              </a:rPr>
              <a:t>child</a:t>
            </a:r>
            <a:r>
              <a:rPr lang="en-AU" sz="1800" smtClean="0"/>
              <a:t>, including emotional and intellectual needs</a:t>
            </a:r>
          </a:p>
          <a:p>
            <a:pPr eaLnBrk="1" hangingPunct="1"/>
            <a:r>
              <a:rPr lang="en-AU" sz="1800" smtClean="0"/>
              <a:t>The parents’ and child’s characteristics (age, sex, maturity, culture)</a:t>
            </a:r>
          </a:p>
          <a:p>
            <a:pPr eaLnBrk="1" hangingPunct="1"/>
            <a:r>
              <a:rPr lang="en-AU" sz="1800" smtClean="0"/>
              <a:t>Parents’ attitudes to and fulfilment of parental responsibility – spend time, communicate with child, and involvement in key decisions</a:t>
            </a:r>
          </a:p>
          <a:p>
            <a:pPr eaLnBrk="1" hangingPunct="1"/>
            <a:r>
              <a:rPr lang="en-AU" sz="1800" smtClean="0"/>
              <a:t>Any family violence and any </a:t>
            </a:r>
            <a:r>
              <a:rPr lang="en-AU" sz="1800" u="sng" smtClean="0"/>
              <a:t>final f</a:t>
            </a:r>
            <a:r>
              <a:rPr lang="en-AU" sz="1800" smtClean="0"/>
              <a:t>amily violence orders (delete adjective final in 2011 changes)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normAutofit fontScale="90000"/>
          </a:bodyPr>
          <a:lstStyle/>
          <a:p>
            <a:pPr eaLnBrk="1" hangingPunct="1"/>
            <a:r>
              <a:rPr lang="en-AU" smtClean="0"/>
              <a:t>Requirement to Disclose Child Welfare Involvement </a:t>
            </a:r>
          </a:p>
        </p:txBody>
      </p:sp>
      <p:sp>
        <p:nvSpPr>
          <p:cNvPr id="33795" name="Content Placeholder 2"/>
          <p:cNvSpPr>
            <a:spLocks noGrp="1"/>
          </p:cNvSpPr>
          <p:nvPr>
            <p:ph idx="1"/>
          </p:nvPr>
        </p:nvSpPr>
        <p:spPr/>
        <p:txBody>
          <a:bodyPr>
            <a:normAutofit lnSpcReduction="10000"/>
          </a:bodyPr>
          <a:lstStyle/>
          <a:p>
            <a:pPr eaLnBrk="1" hangingPunct="1"/>
            <a:r>
              <a:rPr lang="en-AU" smtClean="0"/>
              <a:t>New obligations on parties to inform the court about risks to the child or another child of the family: whether the child has been subject of a care order, notification or investigation under state child welfare laws.</a:t>
            </a:r>
          </a:p>
          <a:p>
            <a:pPr eaLnBrk="1" hangingPunct="1"/>
            <a:r>
              <a:rPr lang="en-AU" smtClean="0"/>
              <a:t>2006 introduced compulsory costs orders against people knowingly making false allegations: 2011 changes this to court’s discretion.</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Continuing Problems</a:t>
            </a:r>
            <a:endParaRPr lang="en-AU" dirty="0"/>
          </a:p>
        </p:txBody>
      </p:sp>
      <p:sp>
        <p:nvSpPr>
          <p:cNvPr id="3" name="Content Placeholder 2"/>
          <p:cNvSpPr>
            <a:spLocks noGrp="1"/>
          </p:cNvSpPr>
          <p:nvPr>
            <p:ph idx="1"/>
          </p:nvPr>
        </p:nvSpPr>
        <p:spPr/>
        <p:txBody>
          <a:bodyPr>
            <a:normAutofit fontScale="92500" lnSpcReduction="20000"/>
          </a:bodyPr>
          <a:lstStyle/>
          <a:p>
            <a:r>
              <a:rPr lang="en-AU" dirty="0" smtClean="0"/>
              <a:t>No capacity to properly investigate child abuse allegations.</a:t>
            </a:r>
          </a:p>
          <a:p>
            <a:r>
              <a:rPr lang="en-AU" dirty="0" smtClean="0"/>
              <a:t>Spurious use of mental illness labels when mothers allege child abuse.</a:t>
            </a:r>
          </a:p>
          <a:p>
            <a:r>
              <a:rPr lang="en-AU" dirty="0" smtClean="0"/>
              <a:t>Pressure on mothers to withdraw allegations or lose residence.</a:t>
            </a:r>
          </a:p>
          <a:p>
            <a:r>
              <a:rPr lang="en-AU" dirty="0" smtClean="0"/>
              <a:t>Refusal of legal aid where mothers are designated ‘mentally ill’ by unqualified ‘experts.’</a:t>
            </a:r>
          </a:p>
          <a:p>
            <a:r>
              <a:rPr lang="en-AU" dirty="0" smtClean="0"/>
              <a:t>Systemic risk of corruption where ICLs can select favourite report writers.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Child safe family law</a:t>
            </a:r>
            <a:endParaRPr lang="en-AU" dirty="0"/>
          </a:p>
        </p:txBody>
      </p:sp>
      <p:sp>
        <p:nvSpPr>
          <p:cNvPr id="3" name="Content Placeholder 2"/>
          <p:cNvSpPr>
            <a:spLocks noGrp="1"/>
          </p:cNvSpPr>
          <p:nvPr>
            <p:ph idx="1"/>
          </p:nvPr>
        </p:nvSpPr>
        <p:spPr/>
        <p:txBody>
          <a:bodyPr>
            <a:normAutofit fontScale="85000" lnSpcReduction="20000"/>
          </a:bodyPr>
          <a:lstStyle/>
          <a:p>
            <a:r>
              <a:rPr lang="en-AU" dirty="0" smtClean="0"/>
              <a:t>Let’s advocate for the family law system to be a system of child-safe organisations </a:t>
            </a:r>
            <a:r>
              <a:rPr lang="en-AU" dirty="0" smtClean="0">
                <a:hlinkClick r:id="rId2"/>
              </a:rPr>
              <a:t>http://www.childsafe.org.au/a-childsafe-organisation/</a:t>
            </a:r>
            <a:r>
              <a:rPr lang="en-AU" dirty="0" smtClean="0"/>
              <a:t> </a:t>
            </a:r>
          </a:p>
          <a:p>
            <a:r>
              <a:rPr lang="en-AU" dirty="0" smtClean="0"/>
              <a:t>All professionals involved in children’s matters  should be subject to a working with children check screening for charges or convictions of violence or child abuse.</a:t>
            </a:r>
          </a:p>
          <a:p>
            <a:r>
              <a:rPr lang="en-AU" dirty="0" smtClean="0"/>
              <a:t>Legislation should require decision-makers to adhere to the standards of ‘working-with-</a:t>
            </a:r>
            <a:r>
              <a:rPr lang="en-AU" dirty="0" err="1" smtClean="0"/>
              <a:t>children’</a:t>
            </a:r>
            <a:r>
              <a:rPr lang="en-AU" dirty="0" smtClean="0"/>
              <a:t> checks when determining arrangements for children  so that children are not placed in the care of people who would be barred from working or volunteering with children.</a:t>
            </a:r>
            <a:endParaRPr lang="en-AU"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References</a:t>
            </a:r>
            <a:endParaRPr lang="en-AU" dirty="0"/>
          </a:p>
        </p:txBody>
      </p:sp>
      <p:sp>
        <p:nvSpPr>
          <p:cNvPr id="3" name="Content Placeholder 2"/>
          <p:cNvSpPr>
            <a:spLocks noGrp="1"/>
          </p:cNvSpPr>
          <p:nvPr>
            <p:ph idx="1"/>
          </p:nvPr>
        </p:nvSpPr>
        <p:spPr/>
        <p:txBody>
          <a:bodyPr>
            <a:normAutofit fontScale="70000" lnSpcReduction="20000"/>
          </a:bodyPr>
          <a:lstStyle/>
          <a:p>
            <a:r>
              <a:rPr lang="en-AU" dirty="0" smtClean="0"/>
              <a:t>Bagshaw, D., Brown, T. , Wendt, S., Campbell, A., McInnes, E., Tinning, B., Batagol, B., Sifris, A., Tyson, D., Baker, J., Fernandez Arias, P. 2010 </a:t>
            </a:r>
            <a:r>
              <a:rPr lang="en-AU" i="1" dirty="0" smtClean="0"/>
              <a:t>Family Violence and Family Law in Australia: The Experiences and Views of Children and Adults from Families who Separated Post-1995 and Post-2006</a:t>
            </a:r>
            <a:r>
              <a:rPr lang="en-AU" dirty="0" smtClean="0"/>
              <a:t>, Attorney-General’s Department, Canberra. </a:t>
            </a:r>
            <a:r>
              <a:rPr lang="en-AU" smtClean="0"/>
              <a:t>http://www.ag.gov.au/www/agd/agd.nsf/Page/Families_FamilyRelationshipServicesOverviewofPrograms_ResearchProjectsonSharedCareParentingandFamilyViolence</a:t>
            </a:r>
          </a:p>
          <a:p>
            <a:r>
              <a:rPr lang="en-GB" smtClean="0"/>
              <a:t>Higgins</a:t>
            </a:r>
            <a:r>
              <a:rPr lang="en-GB" dirty="0"/>
              <a:t>, D. &amp; </a:t>
            </a:r>
            <a:r>
              <a:rPr lang="en-GB" dirty="0" err="1"/>
              <a:t>Kaspiew</a:t>
            </a:r>
            <a:r>
              <a:rPr lang="en-GB" dirty="0"/>
              <a:t>, R. 2011 </a:t>
            </a:r>
            <a:r>
              <a:rPr lang="en-GB" i="1" dirty="0"/>
              <a:t>Child Protection and Family Law, Joining the Dots</a:t>
            </a:r>
            <a:r>
              <a:rPr lang="en-GB" dirty="0"/>
              <a:t>. National Child Protection Clearinghouse Issues Paper No. 34 Melbourne: AIFS</a:t>
            </a:r>
            <a:r>
              <a:rPr lang="en-GB" dirty="0" smtClean="0"/>
              <a:t>.</a:t>
            </a:r>
          </a:p>
          <a:p>
            <a:r>
              <a:rPr lang="en-GB" dirty="0" smtClean="0"/>
              <a:t>Shea-Hart, A. ( 2006) </a:t>
            </a:r>
            <a:r>
              <a:rPr lang="en-GB" i="1" dirty="0" smtClean="0"/>
              <a:t>Children Exposed to Domestic Violence: </a:t>
            </a:r>
            <a:r>
              <a:rPr lang="en-GB" i="1" dirty="0" err="1" smtClean="0"/>
              <a:t>Whose‘Best</a:t>
            </a:r>
            <a:r>
              <a:rPr lang="en-GB" i="1" dirty="0" smtClean="0"/>
              <a:t> Interests’ in the Family Court?,</a:t>
            </a:r>
            <a:r>
              <a:rPr lang="en-GB" dirty="0" smtClean="0"/>
              <a:t> Adelaide: Thesis for University of South Australia School of Social Work and Social Policy. </a:t>
            </a:r>
            <a:endParaRPr lang="en-AU" dirty="0" smtClean="0"/>
          </a:p>
          <a:p>
            <a:endParaRPr lang="en-AU" dirty="0"/>
          </a:p>
          <a:p>
            <a:endParaRPr lang="en-A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State law looks Backwards</a:t>
            </a:r>
            <a:endParaRPr lang="en-AU" dirty="0"/>
          </a:p>
        </p:txBody>
      </p:sp>
      <p:sp>
        <p:nvSpPr>
          <p:cNvPr id="3" name="Content Placeholder 2"/>
          <p:cNvSpPr>
            <a:spLocks noGrp="1"/>
          </p:cNvSpPr>
          <p:nvPr>
            <p:ph idx="1"/>
          </p:nvPr>
        </p:nvSpPr>
        <p:spPr/>
        <p:txBody>
          <a:bodyPr>
            <a:normAutofit fontScale="85000" lnSpcReduction="10000"/>
          </a:bodyPr>
          <a:lstStyle/>
          <a:p>
            <a:pPr>
              <a:buNone/>
            </a:pPr>
            <a:r>
              <a:rPr lang="en-AU" dirty="0" smtClean="0"/>
              <a:t>State &amp; territory child protection law is </a:t>
            </a:r>
          </a:p>
          <a:p>
            <a:r>
              <a:rPr lang="en-AU" dirty="0" smtClean="0"/>
              <a:t>Retrospective and focused on past events of alleged child abuse.</a:t>
            </a:r>
          </a:p>
          <a:p>
            <a:r>
              <a:rPr lang="en-AU" dirty="0" smtClean="0"/>
              <a:t>Adversarial – workers to support families may need to remove children into care, or threaten to do so if conditions are not met.</a:t>
            </a:r>
          </a:p>
          <a:p>
            <a:r>
              <a:rPr lang="en-AU" dirty="0" smtClean="0"/>
              <a:t>Forensic – Child removal to care requires evidence which can be presented to a court.</a:t>
            </a:r>
          </a:p>
          <a:p>
            <a:r>
              <a:rPr lang="en-AU" dirty="0" smtClean="0"/>
              <a:t>Short-term – interventions are aimed at restoring family function as quickly as possible with intervention orders only lasting for 6 or 12 months.</a:t>
            </a:r>
          </a:p>
          <a:p>
            <a:endParaRPr lang="en-A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Family law looks Forwards</a:t>
            </a:r>
            <a:endParaRPr lang="en-AU" dirty="0"/>
          </a:p>
        </p:txBody>
      </p:sp>
      <p:sp>
        <p:nvSpPr>
          <p:cNvPr id="3" name="Content Placeholder 2"/>
          <p:cNvSpPr>
            <a:spLocks noGrp="1"/>
          </p:cNvSpPr>
          <p:nvPr>
            <p:ph idx="1"/>
          </p:nvPr>
        </p:nvSpPr>
        <p:spPr/>
        <p:txBody>
          <a:bodyPr>
            <a:normAutofit fontScale="77500" lnSpcReduction="20000"/>
          </a:bodyPr>
          <a:lstStyle/>
          <a:p>
            <a:pPr>
              <a:buNone/>
            </a:pPr>
            <a:r>
              <a:rPr lang="en-AU" dirty="0" smtClean="0"/>
              <a:t>Family law is </a:t>
            </a:r>
          </a:p>
          <a:p>
            <a:r>
              <a:rPr lang="en-AU" dirty="0" smtClean="0"/>
              <a:t>Prospective – what future arrangements will be in the child’s best interests?</a:t>
            </a:r>
          </a:p>
          <a:p>
            <a:r>
              <a:rPr lang="en-AU" dirty="0" smtClean="0"/>
              <a:t>Civil &amp; private – the parties in dispute seek court determination of their dispute and provide the evidence in support of their case without involvement by the Crown or any other external investigator.  </a:t>
            </a:r>
          </a:p>
          <a:p>
            <a:r>
              <a:rPr lang="en-AU" dirty="0" smtClean="0"/>
              <a:t>Past conduct is not seen as indicative or determinant of future conduct.</a:t>
            </a:r>
          </a:p>
          <a:p>
            <a:r>
              <a:rPr lang="en-AU" dirty="0" smtClean="0"/>
              <a:t>Long-term – Final orders are aimed at long term arrangements where the parties will not need to return to the court unless there is a substantial change of circumstances.</a:t>
            </a:r>
            <a:endParaRPr lang="en-A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Contradictions for Protective Parents</a:t>
            </a:r>
            <a:endParaRPr lang="en-AU" dirty="0"/>
          </a:p>
        </p:txBody>
      </p:sp>
      <p:sp>
        <p:nvSpPr>
          <p:cNvPr id="3" name="Content Placeholder 2"/>
          <p:cNvSpPr>
            <a:spLocks noGrp="1"/>
          </p:cNvSpPr>
          <p:nvPr>
            <p:ph idx="1"/>
          </p:nvPr>
        </p:nvSpPr>
        <p:spPr/>
        <p:txBody>
          <a:bodyPr>
            <a:normAutofit fontScale="85000" lnSpcReduction="10000"/>
          </a:bodyPr>
          <a:lstStyle/>
          <a:p>
            <a:r>
              <a:rPr lang="en-AU" dirty="0" smtClean="0"/>
              <a:t>In some states Police are required to report to child protection when they attend a domestic violence incident with children present.  </a:t>
            </a:r>
            <a:endParaRPr lang="en-AU" dirty="0"/>
          </a:p>
          <a:p>
            <a:r>
              <a:rPr lang="en-AU" dirty="0" smtClean="0"/>
              <a:t>Exposure to domestic violence is typically recorded as ‘emotional abuse’ and mothers, who are victims of the violence, are primarily  recorded as the perpetrators of ‘emotional abuse’ because they are held responsible for choosing to stay in the violent relationship.</a:t>
            </a:r>
          </a:p>
          <a:p>
            <a:r>
              <a:rPr lang="en-AU" i="1" dirty="0" smtClean="0"/>
              <a:t>Emotional abuse was the most commonly substantiated form of abuse in Australia</a:t>
            </a:r>
          </a:p>
          <a:p>
            <a:r>
              <a:rPr lang="en-AU" dirty="0" smtClean="0"/>
              <a:t>(Child Protection Australia 20010-11 AIHW). </a:t>
            </a:r>
            <a:endParaRPr lang="en-A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Protect Children or Lose Them</a:t>
            </a:r>
            <a:endParaRPr lang="en-AU" dirty="0"/>
          </a:p>
        </p:txBody>
      </p:sp>
      <p:sp>
        <p:nvSpPr>
          <p:cNvPr id="3" name="Content Placeholder 2"/>
          <p:cNvSpPr>
            <a:spLocks noGrp="1"/>
          </p:cNvSpPr>
          <p:nvPr>
            <p:ph idx="1"/>
          </p:nvPr>
        </p:nvSpPr>
        <p:spPr/>
        <p:txBody>
          <a:bodyPr>
            <a:normAutofit fontScale="85000" lnSpcReduction="10000"/>
          </a:bodyPr>
          <a:lstStyle/>
          <a:p>
            <a:r>
              <a:rPr lang="en-AU" dirty="0" smtClean="0"/>
              <a:t>The outcome for mothers living with family violence and/or child abuse is that they become recorded as emotional abusers and state child protection agencies threaten to remove children if they do not end the relationship.</a:t>
            </a:r>
          </a:p>
          <a:p>
            <a:r>
              <a:rPr lang="en-AU" dirty="0" smtClean="0"/>
              <a:t>Under the Family Law Act 1975 Shared Parental Responsibility changes of July 2006 decision makers </a:t>
            </a:r>
            <a:r>
              <a:rPr lang="en-AU" u="sng" dirty="0" smtClean="0"/>
              <a:t>must</a:t>
            </a:r>
            <a:r>
              <a:rPr lang="en-AU" dirty="0" smtClean="0"/>
              <a:t> apply a rebuttable presumption of equal shared parental responsibility (S 61 DA, under which they MUST consider the maximum time possible with each parent, or substantial or significant time (S65DAA).</a:t>
            </a:r>
            <a:endParaRPr lang="en-A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AU" smtClean="0"/>
              <a:t>Family Court and Federal Magistrates Court</a:t>
            </a:r>
          </a:p>
        </p:txBody>
      </p:sp>
      <p:sp>
        <p:nvSpPr>
          <p:cNvPr id="6147" name="Rectangle 3"/>
          <p:cNvSpPr>
            <a:spLocks noGrp="1" noChangeArrowheads="1"/>
          </p:cNvSpPr>
          <p:nvPr>
            <p:ph idx="1"/>
          </p:nvPr>
        </p:nvSpPr>
        <p:spPr/>
        <p:txBody>
          <a:bodyPr>
            <a:normAutofit/>
          </a:bodyPr>
          <a:lstStyle/>
          <a:p>
            <a:pPr eaLnBrk="1" hangingPunct="1">
              <a:lnSpc>
                <a:spcPct val="80000"/>
              </a:lnSpc>
              <a:spcAft>
                <a:spcPts val="600"/>
              </a:spcAft>
            </a:pPr>
            <a:r>
              <a:rPr lang="en-US" sz="1800" dirty="0" smtClean="0"/>
              <a:t>Division 12 A </a:t>
            </a:r>
            <a:r>
              <a:rPr lang="en-US" sz="1800" dirty="0"/>
              <a:t>:</a:t>
            </a:r>
            <a:r>
              <a:rPr lang="en-US" sz="1800" dirty="0" smtClean="0"/>
              <a:t>A Less adversarial approach ––unless notice of risk of abuse – Form 4</a:t>
            </a:r>
          </a:p>
          <a:p>
            <a:pPr eaLnBrk="1" hangingPunct="1">
              <a:lnSpc>
                <a:spcPct val="80000"/>
              </a:lnSpc>
              <a:spcAft>
                <a:spcPts val="600"/>
              </a:spcAft>
            </a:pPr>
            <a:r>
              <a:rPr lang="en-US" sz="1800" dirty="0" smtClean="0"/>
              <a:t>If Form 4, will invoke  a Section 60CC consideration – 8 week period to hearing. Section 69ZW allows court to order relevant state agency data from health, child protection and police.</a:t>
            </a:r>
          </a:p>
          <a:p>
            <a:pPr marL="411480">
              <a:buFont typeface="Wingdings"/>
              <a:buChar char=""/>
              <a:defRPr/>
            </a:pPr>
            <a:r>
              <a:rPr lang="en-AU" sz="1800" dirty="0"/>
              <a:t>2 courts – Federal Magistrates Court (FMC) – default stream: and Family Court of Australia (FCA) – complex cases: Magellan = serious abuse cases.</a:t>
            </a:r>
          </a:p>
          <a:p>
            <a:pPr eaLnBrk="1" hangingPunct="1">
              <a:lnSpc>
                <a:spcPct val="80000"/>
              </a:lnSpc>
              <a:spcAft>
                <a:spcPts val="600"/>
              </a:spcAft>
            </a:pPr>
            <a:r>
              <a:rPr lang="en-US" sz="1800" dirty="0" smtClean="0"/>
              <a:t>Shea –Hart (2006) study of 20 Magellan judgments concluded the following:</a:t>
            </a:r>
          </a:p>
          <a:p>
            <a:pPr>
              <a:lnSpc>
                <a:spcPct val="80000"/>
              </a:lnSpc>
              <a:spcAft>
                <a:spcPts val="600"/>
              </a:spcAft>
            </a:pPr>
            <a:r>
              <a:rPr lang="en-AU" sz="1800" dirty="0" smtClean="0"/>
              <a:t>‘</a:t>
            </a:r>
            <a:r>
              <a:rPr lang="en-AU" sz="1800" i="1" dirty="0" smtClean="0"/>
              <a:t>The dominant discourses, which were predominantly, but not exclusively relied on by judges and social scientists who provided evidence to the Court, served to justify a number of failures in the decisions said to be made in children’s ‘best interests’. In the majority of cases these included a failure to centralise children’s exposure to domestic violence, to identify child victim’s special needs, and to question the fathering capacity of violent men.’</a:t>
            </a:r>
            <a:endParaRPr lang="en-US" sz="1800" i="1" dirty="0" smtClean="0"/>
          </a:p>
          <a:p>
            <a:pPr eaLnBrk="1" hangingPunct="1">
              <a:lnSpc>
                <a:spcPct val="80000"/>
              </a:lnSpc>
            </a:pPr>
            <a:endParaRPr lang="en-US" sz="1600" dirty="0" smtClean="0"/>
          </a:p>
          <a:p>
            <a:pPr eaLnBrk="1" hangingPunct="1">
              <a:lnSpc>
                <a:spcPct val="80000"/>
              </a:lnSpc>
            </a:pPr>
            <a:endParaRPr lang="en-AU" sz="16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eaLnBrk="1" fontAlgn="auto" hangingPunct="1">
              <a:spcAft>
                <a:spcPts val="0"/>
              </a:spcAft>
              <a:defRPr/>
            </a:pPr>
            <a:r>
              <a:rPr lang="en-AU" dirty="0" smtClean="0">
                <a:solidFill>
                  <a:schemeClr val="tx2">
                    <a:satMod val="200000"/>
                  </a:schemeClr>
                </a:solidFill>
              </a:rPr>
              <a:t>Child Abuse claims in the Family Law System</a:t>
            </a:r>
            <a:endParaRPr lang="en-AU" dirty="0">
              <a:solidFill>
                <a:schemeClr val="tx2">
                  <a:satMod val="200000"/>
                </a:schemeClr>
              </a:solidFill>
            </a:endParaRPr>
          </a:p>
        </p:txBody>
      </p:sp>
      <p:sp>
        <p:nvSpPr>
          <p:cNvPr id="3" name="Content Placeholder 2"/>
          <p:cNvSpPr>
            <a:spLocks noGrp="1"/>
          </p:cNvSpPr>
          <p:nvPr>
            <p:ph idx="1"/>
          </p:nvPr>
        </p:nvSpPr>
        <p:spPr/>
        <p:txBody>
          <a:bodyPr>
            <a:normAutofit fontScale="77500" lnSpcReduction="20000"/>
          </a:bodyPr>
          <a:lstStyle/>
          <a:p>
            <a:pPr marL="411480" eaLnBrk="1" fontAlgn="auto" hangingPunct="1">
              <a:spcAft>
                <a:spcPts val="0"/>
              </a:spcAft>
              <a:buFont typeface="Wingdings"/>
              <a:buChar char=""/>
              <a:defRPr/>
            </a:pPr>
            <a:r>
              <a:rPr lang="en-AU" dirty="0" smtClean="0"/>
              <a:t>When an allegation of child abuse is made the alleger may request that their lawyer File a Form 4 Notice of Risk of Abuse =&gt; referred to state department for investigation (often no active investigation takes place due to tier screening and is returned ‘unsubstantiated.’)</a:t>
            </a:r>
          </a:p>
          <a:p>
            <a:pPr marL="411480" eaLnBrk="1" fontAlgn="auto" hangingPunct="1">
              <a:spcAft>
                <a:spcPts val="0"/>
              </a:spcAft>
              <a:buFont typeface="Wingdings"/>
              <a:buChar char=""/>
              <a:defRPr/>
            </a:pPr>
            <a:r>
              <a:rPr lang="en-AU" dirty="0" smtClean="0"/>
              <a:t>Courts appoint an Independent Children’s Lawyer (ICL) to arrange a family report prepared by a family consultant who will often be a social worker or psychologist. (Only  </a:t>
            </a:r>
            <a:r>
              <a:rPr lang="en-AU" u="sng" dirty="0" smtClean="0"/>
              <a:t>clinical</a:t>
            </a:r>
            <a:r>
              <a:rPr lang="en-AU" dirty="0" smtClean="0"/>
              <a:t> psychologists and psychiatrists are qualified to make diagnoses of mental illness).  </a:t>
            </a:r>
          </a:p>
          <a:p>
            <a:pPr marL="411480" eaLnBrk="1" fontAlgn="auto" hangingPunct="1">
              <a:spcAft>
                <a:spcPts val="0"/>
              </a:spcAft>
              <a:buFont typeface="Wingdings"/>
              <a:buChar char=""/>
              <a:defRPr/>
            </a:pPr>
            <a:r>
              <a:rPr lang="en-AU" dirty="0" smtClean="0"/>
              <a:t>The report writer normally meets separately with each parent in the company of the child for an hour or so.  This report ordinarily carries the most weight with the court as it is seen to be independent.</a:t>
            </a:r>
          </a:p>
        </p:txBody>
      </p:sp>
    </p:spTree>
    <p:extLst>
      <p:ext uri="{BB962C8B-B14F-4D97-AF65-F5344CB8AC3E}">
        <p14:creationId xmlns:p14="http://schemas.microsoft.com/office/powerpoint/2010/main" val="39486553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400</TotalTime>
  <Words>3961</Words>
  <Application>Microsoft Office PowerPoint</Application>
  <PresentationFormat>On-screen Show (4:3)</PresentationFormat>
  <Paragraphs>202</Paragraphs>
  <Slides>39</Slides>
  <Notes>1</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Office Theme</vt:lpstr>
      <vt:lpstr>Domestic Violence, Child Protection &amp; Family Law: Worlds Apart</vt:lpstr>
      <vt:lpstr>Responding to DV</vt:lpstr>
      <vt:lpstr> What question are you asking? (Higgins &amp; Kaspiew 2011)</vt:lpstr>
      <vt:lpstr>State law looks Backwards</vt:lpstr>
      <vt:lpstr>Family law looks Forwards</vt:lpstr>
      <vt:lpstr>Contradictions for Protective Parents</vt:lpstr>
      <vt:lpstr>Protect Children or Lose Them</vt:lpstr>
      <vt:lpstr>Family Court and Federal Magistrates Court</vt:lpstr>
      <vt:lpstr>Child Abuse claims in the Family Law System</vt:lpstr>
      <vt:lpstr>‘Unacceptable Risk’</vt:lpstr>
      <vt:lpstr>15 March 2012 Herald Sun</vt:lpstr>
      <vt:lpstr>Robins  &amp; Ruddock [2010] FamCA 35 (22 January 2010); </vt:lpstr>
      <vt:lpstr>Child’s views</vt:lpstr>
      <vt:lpstr>Assessing Evidence</vt:lpstr>
      <vt:lpstr>Need for Protection</vt:lpstr>
      <vt:lpstr>Findings</vt:lpstr>
      <vt:lpstr>Result</vt:lpstr>
      <vt:lpstr>What we know</vt:lpstr>
      <vt:lpstr>The Consequences of the Judgement</vt:lpstr>
      <vt:lpstr>What is Revealed</vt:lpstr>
      <vt:lpstr>What needs to change?</vt:lpstr>
      <vt:lpstr>Family Violence and Family Law Services Research </vt:lpstr>
      <vt:lpstr>Gender differences in Violence</vt:lpstr>
      <vt:lpstr>Children’s Experiences</vt:lpstr>
      <vt:lpstr>Use of Services</vt:lpstr>
      <vt:lpstr>Legal System Use</vt:lpstr>
      <vt:lpstr>FRC Critiques</vt:lpstr>
      <vt:lpstr>Court Critiques</vt:lpstr>
      <vt:lpstr>Consequences</vt:lpstr>
      <vt:lpstr>FAMILY LAW DISASTER CONTINUES</vt:lpstr>
      <vt:lpstr>2011 amendments commencing  June 7 2012</vt:lpstr>
      <vt:lpstr>Defining child abuse</vt:lpstr>
      <vt:lpstr>New Family Violence Definition</vt:lpstr>
      <vt:lpstr>How the court determines a child’s best interests S 60CC</vt:lpstr>
      <vt:lpstr>S 60 CC Other considerations</vt:lpstr>
      <vt:lpstr>Requirement to Disclose Child Welfare Involvement </vt:lpstr>
      <vt:lpstr>Continuing Problems</vt:lpstr>
      <vt:lpstr>Child safe family law</vt:lpstr>
      <vt:lpstr>References</vt:lpstr>
    </vt:vector>
  </TitlesOfParts>
  <Company>University of South Australia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Welfare &amp; Family Law: Worlds Apart</dc:title>
  <dc:creator>UniSA</dc:creator>
  <cp:lastModifiedBy>Marie</cp:lastModifiedBy>
  <cp:revision>44</cp:revision>
  <dcterms:created xsi:type="dcterms:W3CDTF">2011-06-15T06:04:45Z</dcterms:created>
  <dcterms:modified xsi:type="dcterms:W3CDTF">2012-06-15T00:06:06Z</dcterms:modified>
</cp:coreProperties>
</file>